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4"/>
  </p:sldMasterIdLst>
  <p:notesMasterIdLst>
    <p:notesMasterId r:id="rId25"/>
  </p:notesMasterIdLst>
  <p:sldIdLst>
    <p:sldId id="335" r:id="rId5"/>
    <p:sldId id="351" r:id="rId6"/>
    <p:sldId id="343" r:id="rId7"/>
    <p:sldId id="354" r:id="rId8"/>
    <p:sldId id="357" r:id="rId9"/>
    <p:sldId id="347" r:id="rId10"/>
    <p:sldId id="321" r:id="rId11"/>
    <p:sldId id="359" r:id="rId12"/>
    <p:sldId id="360" r:id="rId13"/>
    <p:sldId id="361" r:id="rId14"/>
    <p:sldId id="344" r:id="rId15"/>
    <p:sldId id="362" r:id="rId16"/>
    <p:sldId id="356" r:id="rId17"/>
    <p:sldId id="363" r:id="rId18"/>
    <p:sldId id="342" r:id="rId19"/>
    <p:sldId id="352" r:id="rId20"/>
    <p:sldId id="355" r:id="rId21"/>
    <p:sldId id="358" r:id="rId22"/>
    <p:sldId id="353" r:id="rId23"/>
    <p:sldId id="35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712" autoAdjust="0"/>
  </p:normalViewPr>
  <p:slideViewPr>
    <p:cSldViewPr snapToGrid="0">
      <p:cViewPr varScale="1">
        <p:scale>
          <a:sx n="61" d="100"/>
          <a:sy n="61" d="100"/>
        </p:scale>
        <p:origin x="1620" y="282"/>
      </p:cViewPr>
      <p:guideLst>
        <p:guide orient="horz" pos="3672"/>
        <p:guide pos="3840"/>
      </p:guideLst>
    </p:cSldViewPr>
  </p:slideViewPr>
  <p:outlineViewPr>
    <p:cViewPr>
      <p:scale>
        <a:sx n="33" d="100"/>
        <a:sy n="33" d="100"/>
      </p:scale>
      <p:origin x="0" y="-10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54B60-8846-4774-99BC-8E7044415BB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1AA8D3B-B36E-4627-A399-6F6BFEA9E608}">
      <dgm:prSet/>
      <dgm:spPr/>
      <dgm:t>
        <a:bodyPr/>
        <a:lstStyle/>
        <a:p>
          <a:r>
            <a:rPr lang="en-US" b="1" dirty="0"/>
            <a:t>How has Lyme disease changed over the past several decades in the United States?</a:t>
          </a:r>
        </a:p>
      </dgm:t>
    </dgm:pt>
    <dgm:pt modelId="{2842FD20-5D26-42BF-A9F9-88D9B0144E63}" type="parTrans" cxnId="{6DF29908-02E8-41A3-AD02-374D2C76109A}">
      <dgm:prSet/>
      <dgm:spPr/>
      <dgm:t>
        <a:bodyPr/>
        <a:lstStyle/>
        <a:p>
          <a:endParaRPr lang="en-US"/>
        </a:p>
      </dgm:t>
    </dgm:pt>
    <dgm:pt modelId="{496A66EE-3817-4CAC-BB72-9600C3EE45AD}" type="sibTrans" cxnId="{6DF29908-02E8-41A3-AD02-374D2C76109A}">
      <dgm:prSet/>
      <dgm:spPr/>
      <dgm:t>
        <a:bodyPr/>
        <a:lstStyle/>
        <a:p>
          <a:endParaRPr lang="en-US"/>
        </a:p>
      </dgm:t>
    </dgm:pt>
    <dgm:pt modelId="{5BB0DEAC-B7EC-4822-B9EF-A21729662C4E}">
      <dgm:prSet/>
      <dgm:spPr/>
      <dgm:t>
        <a:bodyPr/>
        <a:lstStyle/>
        <a:p>
          <a:r>
            <a:rPr lang="en-US" b="1" dirty="0"/>
            <a:t>Which states are most affected by Lyme disease and has that changed over time?</a:t>
          </a:r>
        </a:p>
      </dgm:t>
    </dgm:pt>
    <dgm:pt modelId="{2C56D705-E7C1-414F-9AD8-3D4E339BBD0B}" type="parTrans" cxnId="{C9343316-EFF6-427B-9680-4B3F0DCC44B2}">
      <dgm:prSet/>
      <dgm:spPr/>
      <dgm:t>
        <a:bodyPr/>
        <a:lstStyle/>
        <a:p>
          <a:endParaRPr lang="en-US"/>
        </a:p>
      </dgm:t>
    </dgm:pt>
    <dgm:pt modelId="{CE13C723-3B43-417F-81F4-6F55F3DDE62A}" type="sibTrans" cxnId="{C9343316-EFF6-427B-9680-4B3F0DCC44B2}">
      <dgm:prSet/>
      <dgm:spPr/>
      <dgm:t>
        <a:bodyPr/>
        <a:lstStyle/>
        <a:p>
          <a:endParaRPr lang="en-US"/>
        </a:p>
      </dgm:t>
    </dgm:pt>
    <dgm:pt modelId="{6E4EA1EE-C7C6-475E-AB20-1699090365A2}">
      <dgm:prSet/>
      <dgm:spPr/>
      <dgm:t>
        <a:bodyPr/>
        <a:lstStyle/>
        <a:p>
          <a:r>
            <a:rPr lang="en-US" b="1" dirty="0"/>
            <a:t>Which states have experienced the most significant increase in cases?</a:t>
          </a:r>
        </a:p>
      </dgm:t>
    </dgm:pt>
    <dgm:pt modelId="{FA3FB425-A29B-451E-B77D-192D6517ACED}" type="parTrans" cxnId="{C0E2808D-3762-48F3-8DFA-AD66D25173F5}">
      <dgm:prSet/>
      <dgm:spPr/>
      <dgm:t>
        <a:bodyPr/>
        <a:lstStyle/>
        <a:p>
          <a:endParaRPr lang="en-US"/>
        </a:p>
      </dgm:t>
    </dgm:pt>
    <dgm:pt modelId="{98E20AC8-5C40-4827-985A-CE1B64355850}" type="sibTrans" cxnId="{C0E2808D-3762-48F3-8DFA-AD66D25173F5}">
      <dgm:prSet/>
      <dgm:spPr/>
      <dgm:t>
        <a:bodyPr/>
        <a:lstStyle/>
        <a:p>
          <a:endParaRPr lang="en-US"/>
        </a:p>
      </dgm:t>
    </dgm:pt>
    <dgm:pt modelId="{656C210C-DBFE-4DA3-8D57-ECE6FFC9A06A}">
      <dgm:prSet/>
      <dgm:spPr/>
      <dgm:t>
        <a:bodyPr/>
        <a:lstStyle/>
        <a:p>
          <a:r>
            <a:rPr lang="en-US" b="1" dirty="0"/>
            <a:t>Is there a relationship between winter temperatures and case counts?</a:t>
          </a:r>
        </a:p>
      </dgm:t>
    </dgm:pt>
    <dgm:pt modelId="{D4B69B94-D258-4650-84B8-B267E3E04151}" type="parTrans" cxnId="{B8EC8798-6C68-4D1B-8805-F7B8907A9505}">
      <dgm:prSet/>
      <dgm:spPr/>
      <dgm:t>
        <a:bodyPr/>
        <a:lstStyle/>
        <a:p>
          <a:endParaRPr lang="en-US"/>
        </a:p>
      </dgm:t>
    </dgm:pt>
    <dgm:pt modelId="{18BEE4DA-151A-4573-80FA-E3310AC01E6F}" type="sibTrans" cxnId="{B8EC8798-6C68-4D1B-8805-F7B8907A9505}">
      <dgm:prSet/>
      <dgm:spPr/>
      <dgm:t>
        <a:bodyPr/>
        <a:lstStyle/>
        <a:p>
          <a:endParaRPr lang="en-US"/>
        </a:p>
      </dgm:t>
    </dgm:pt>
    <dgm:pt modelId="{3C9ED545-8DE4-4F3B-83C4-D557CB0AAA4D}">
      <dgm:prSet/>
      <dgm:spPr/>
      <dgm:t>
        <a:bodyPr/>
        <a:lstStyle/>
        <a:p>
          <a:r>
            <a:rPr lang="en-US" b="1" dirty="0"/>
            <a:t>Does adjusting for population change which states are considered most at risk?</a:t>
          </a:r>
        </a:p>
      </dgm:t>
    </dgm:pt>
    <dgm:pt modelId="{56AC383D-5622-499C-9FC5-87C438DAB0CD}" type="parTrans" cxnId="{29583EB7-E393-47E3-8992-036775BEB2D6}">
      <dgm:prSet/>
      <dgm:spPr/>
      <dgm:t>
        <a:bodyPr/>
        <a:lstStyle/>
        <a:p>
          <a:endParaRPr lang="en-US"/>
        </a:p>
      </dgm:t>
    </dgm:pt>
    <dgm:pt modelId="{3D0B4030-F6C1-4F82-A959-E8D76C569070}" type="sibTrans" cxnId="{29583EB7-E393-47E3-8992-036775BEB2D6}">
      <dgm:prSet/>
      <dgm:spPr/>
      <dgm:t>
        <a:bodyPr/>
        <a:lstStyle/>
        <a:p>
          <a:endParaRPr lang="en-US"/>
        </a:p>
      </dgm:t>
    </dgm:pt>
    <dgm:pt modelId="{A86B5EA5-3892-44DD-94E3-433233364609}">
      <dgm:prSet/>
      <dgm:spPr/>
      <dgm:t>
        <a:bodyPr/>
        <a:lstStyle/>
        <a:p>
          <a:r>
            <a:rPr lang="en-US" b="1" dirty="0"/>
            <a:t>What is the risk of Lyme disease in Tennessee and specifically, Davidson County?</a:t>
          </a:r>
        </a:p>
      </dgm:t>
    </dgm:pt>
    <dgm:pt modelId="{27E81DF4-C6E7-427C-AEC0-DE9A90EEEBDE}" type="parTrans" cxnId="{FABB7716-DC4C-4ABB-8BA5-FC7AF3331CEE}">
      <dgm:prSet/>
      <dgm:spPr/>
      <dgm:t>
        <a:bodyPr/>
        <a:lstStyle/>
        <a:p>
          <a:endParaRPr lang="en-US"/>
        </a:p>
      </dgm:t>
    </dgm:pt>
    <dgm:pt modelId="{B52F765C-9963-4BE1-B06A-521E4C7D8B83}" type="sibTrans" cxnId="{FABB7716-DC4C-4ABB-8BA5-FC7AF3331CEE}">
      <dgm:prSet/>
      <dgm:spPr/>
      <dgm:t>
        <a:bodyPr/>
        <a:lstStyle/>
        <a:p>
          <a:endParaRPr lang="en-US"/>
        </a:p>
      </dgm:t>
    </dgm:pt>
    <dgm:pt modelId="{63FC9E69-7330-4F5C-B454-8EF897B1034C}" type="pres">
      <dgm:prSet presAssocID="{37954B60-8846-4774-99BC-8E7044415BBA}" presName="vert0" presStyleCnt="0">
        <dgm:presLayoutVars>
          <dgm:dir/>
          <dgm:animOne val="branch"/>
          <dgm:animLvl val="lvl"/>
        </dgm:presLayoutVars>
      </dgm:prSet>
      <dgm:spPr/>
    </dgm:pt>
    <dgm:pt modelId="{EE5B7CAC-6536-46B2-9C7A-2BE1886BFF3B}" type="pres">
      <dgm:prSet presAssocID="{31AA8D3B-B36E-4627-A399-6F6BFEA9E608}" presName="thickLine" presStyleLbl="alignNode1" presStyleIdx="0" presStyleCnt="6"/>
      <dgm:spPr/>
    </dgm:pt>
    <dgm:pt modelId="{4D2BE97E-587D-483E-BE14-F1B6F10B0E26}" type="pres">
      <dgm:prSet presAssocID="{31AA8D3B-B36E-4627-A399-6F6BFEA9E608}" presName="horz1" presStyleCnt="0"/>
      <dgm:spPr/>
    </dgm:pt>
    <dgm:pt modelId="{4B1D762A-87B5-4056-A3F7-E67008B87798}" type="pres">
      <dgm:prSet presAssocID="{31AA8D3B-B36E-4627-A399-6F6BFEA9E608}" presName="tx1" presStyleLbl="revTx" presStyleIdx="0" presStyleCnt="6"/>
      <dgm:spPr/>
    </dgm:pt>
    <dgm:pt modelId="{4B2D3BCD-1A7A-4F3A-AF8D-75AC819DEC61}" type="pres">
      <dgm:prSet presAssocID="{31AA8D3B-B36E-4627-A399-6F6BFEA9E608}" presName="vert1" presStyleCnt="0"/>
      <dgm:spPr/>
    </dgm:pt>
    <dgm:pt modelId="{B488AEB1-17BF-475B-AD28-415E731A3E77}" type="pres">
      <dgm:prSet presAssocID="{5BB0DEAC-B7EC-4822-B9EF-A21729662C4E}" presName="thickLine" presStyleLbl="alignNode1" presStyleIdx="1" presStyleCnt="6"/>
      <dgm:spPr/>
    </dgm:pt>
    <dgm:pt modelId="{E6FC859B-0A0E-450F-A5D3-3609B8DE0D7C}" type="pres">
      <dgm:prSet presAssocID="{5BB0DEAC-B7EC-4822-B9EF-A21729662C4E}" presName="horz1" presStyleCnt="0"/>
      <dgm:spPr/>
    </dgm:pt>
    <dgm:pt modelId="{9608B681-DA7C-4C03-82C4-7F77A36B2AE0}" type="pres">
      <dgm:prSet presAssocID="{5BB0DEAC-B7EC-4822-B9EF-A21729662C4E}" presName="tx1" presStyleLbl="revTx" presStyleIdx="1" presStyleCnt="6"/>
      <dgm:spPr/>
    </dgm:pt>
    <dgm:pt modelId="{9E5BC69C-52C7-40C5-96D4-0794F16BEBFC}" type="pres">
      <dgm:prSet presAssocID="{5BB0DEAC-B7EC-4822-B9EF-A21729662C4E}" presName="vert1" presStyleCnt="0"/>
      <dgm:spPr/>
    </dgm:pt>
    <dgm:pt modelId="{E334D84D-40AA-44F0-BD13-AEBE5F2D8BC5}" type="pres">
      <dgm:prSet presAssocID="{6E4EA1EE-C7C6-475E-AB20-1699090365A2}" presName="thickLine" presStyleLbl="alignNode1" presStyleIdx="2" presStyleCnt="6"/>
      <dgm:spPr/>
    </dgm:pt>
    <dgm:pt modelId="{C101CA60-CED1-45AC-B8C4-1ECA911CB7CF}" type="pres">
      <dgm:prSet presAssocID="{6E4EA1EE-C7C6-475E-AB20-1699090365A2}" presName="horz1" presStyleCnt="0"/>
      <dgm:spPr/>
    </dgm:pt>
    <dgm:pt modelId="{87D18091-0B94-436D-837D-C66FA6A5A8E4}" type="pres">
      <dgm:prSet presAssocID="{6E4EA1EE-C7C6-475E-AB20-1699090365A2}" presName="tx1" presStyleLbl="revTx" presStyleIdx="2" presStyleCnt="6"/>
      <dgm:spPr/>
    </dgm:pt>
    <dgm:pt modelId="{C6B95EC6-CB05-4D7C-B97B-7F5E56398803}" type="pres">
      <dgm:prSet presAssocID="{6E4EA1EE-C7C6-475E-AB20-1699090365A2}" presName="vert1" presStyleCnt="0"/>
      <dgm:spPr/>
    </dgm:pt>
    <dgm:pt modelId="{2069E7C4-4FC8-48FB-8A78-2EDE46923E62}" type="pres">
      <dgm:prSet presAssocID="{656C210C-DBFE-4DA3-8D57-ECE6FFC9A06A}" presName="thickLine" presStyleLbl="alignNode1" presStyleIdx="3" presStyleCnt="6"/>
      <dgm:spPr/>
    </dgm:pt>
    <dgm:pt modelId="{B08C59F7-01A9-4390-97C8-F32F0ACE5F60}" type="pres">
      <dgm:prSet presAssocID="{656C210C-DBFE-4DA3-8D57-ECE6FFC9A06A}" presName="horz1" presStyleCnt="0"/>
      <dgm:spPr/>
    </dgm:pt>
    <dgm:pt modelId="{AD198380-211F-43B3-9D54-6CBE1C39D9E2}" type="pres">
      <dgm:prSet presAssocID="{656C210C-DBFE-4DA3-8D57-ECE6FFC9A06A}" presName="tx1" presStyleLbl="revTx" presStyleIdx="3" presStyleCnt="6"/>
      <dgm:spPr/>
    </dgm:pt>
    <dgm:pt modelId="{9CC970C7-3641-4FCF-8CA2-A1F9047DD276}" type="pres">
      <dgm:prSet presAssocID="{656C210C-DBFE-4DA3-8D57-ECE6FFC9A06A}" presName="vert1" presStyleCnt="0"/>
      <dgm:spPr/>
    </dgm:pt>
    <dgm:pt modelId="{2BA23595-5742-42AA-ABAD-BF2E5E2DE04C}" type="pres">
      <dgm:prSet presAssocID="{3C9ED545-8DE4-4F3B-83C4-D557CB0AAA4D}" presName="thickLine" presStyleLbl="alignNode1" presStyleIdx="4" presStyleCnt="6"/>
      <dgm:spPr/>
    </dgm:pt>
    <dgm:pt modelId="{5ECD173A-165D-408E-A8A9-3E00C5C8533A}" type="pres">
      <dgm:prSet presAssocID="{3C9ED545-8DE4-4F3B-83C4-D557CB0AAA4D}" presName="horz1" presStyleCnt="0"/>
      <dgm:spPr/>
    </dgm:pt>
    <dgm:pt modelId="{ACC69C43-C175-449F-A4DA-6C5DFDD5EF31}" type="pres">
      <dgm:prSet presAssocID="{3C9ED545-8DE4-4F3B-83C4-D557CB0AAA4D}" presName="tx1" presStyleLbl="revTx" presStyleIdx="4" presStyleCnt="6"/>
      <dgm:spPr/>
    </dgm:pt>
    <dgm:pt modelId="{6B7D8C83-3E49-487B-B4B7-515A08D15565}" type="pres">
      <dgm:prSet presAssocID="{3C9ED545-8DE4-4F3B-83C4-D557CB0AAA4D}" presName="vert1" presStyleCnt="0"/>
      <dgm:spPr/>
    </dgm:pt>
    <dgm:pt modelId="{9F90EDDB-F9F8-4E96-B2AE-1BBD906F4A60}" type="pres">
      <dgm:prSet presAssocID="{A86B5EA5-3892-44DD-94E3-433233364609}" presName="thickLine" presStyleLbl="alignNode1" presStyleIdx="5" presStyleCnt="6"/>
      <dgm:spPr/>
    </dgm:pt>
    <dgm:pt modelId="{05B19B60-7B03-405D-B0C1-A5E88D3C1228}" type="pres">
      <dgm:prSet presAssocID="{A86B5EA5-3892-44DD-94E3-433233364609}" presName="horz1" presStyleCnt="0"/>
      <dgm:spPr/>
    </dgm:pt>
    <dgm:pt modelId="{9BACF75D-2800-419C-85EB-3A9B38405B52}" type="pres">
      <dgm:prSet presAssocID="{A86B5EA5-3892-44DD-94E3-433233364609}" presName="tx1" presStyleLbl="revTx" presStyleIdx="5" presStyleCnt="6"/>
      <dgm:spPr/>
    </dgm:pt>
    <dgm:pt modelId="{57573C61-CAF4-4E78-9812-A77F7C9A21E5}" type="pres">
      <dgm:prSet presAssocID="{A86B5EA5-3892-44DD-94E3-433233364609}" presName="vert1" presStyleCnt="0"/>
      <dgm:spPr/>
    </dgm:pt>
  </dgm:ptLst>
  <dgm:cxnLst>
    <dgm:cxn modelId="{6DF29908-02E8-41A3-AD02-374D2C76109A}" srcId="{37954B60-8846-4774-99BC-8E7044415BBA}" destId="{31AA8D3B-B36E-4627-A399-6F6BFEA9E608}" srcOrd="0" destOrd="0" parTransId="{2842FD20-5D26-42BF-A9F9-88D9B0144E63}" sibTransId="{496A66EE-3817-4CAC-BB72-9600C3EE45AD}"/>
    <dgm:cxn modelId="{D4974C0F-14B6-48F6-B87D-2928C2B8BDF2}" type="presOf" srcId="{5BB0DEAC-B7EC-4822-B9EF-A21729662C4E}" destId="{9608B681-DA7C-4C03-82C4-7F77A36B2AE0}" srcOrd="0" destOrd="0" presId="urn:microsoft.com/office/officeart/2008/layout/LinedList"/>
    <dgm:cxn modelId="{C9343316-EFF6-427B-9680-4B3F0DCC44B2}" srcId="{37954B60-8846-4774-99BC-8E7044415BBA}" destId="{5BB0DEAC-B7EC-4822-B9EF-A21729662C4E}" srcOrd="1" destOrd="0" parTransId="{2C56D705-E7C1-414F-9AD8-3D4E339BBD0B}" sibTransId="{CE13C723-3B43-417F-81F4-6F55F3DDE62A}"/>
    <dgm:cxn modelId="{FABB7716-DC4C-4ABB-8BA5-FC7AF3331CEE}" srcId="{37954B60-8846-4774-99BC-8E7044415BBA}" destId="{A86B5EA5-3892-44DD-94E3-433233364609}" srcOrd="5" destOrd="0" parTransId="{27E81DF4-C6E7-427C-AEC0-DE9A90EEEBDE}" sibTransId="{B52F765C-9963-4BE1-B06A-521E4C7D8B83}"/>
    <dgm:cxn modelId="{C8B11021-02D4-4238-84FB-B575F3D594B6}" type="presOf" srcId="{A86B5EA5-3892-44DD-94E3-433233364609}" destId="{9BACF75D-2800-419C-85EB-3A9B38405B52}" srcOrd="0" destOrd="0" presId="urn:microsoft.com/office/officeart/2008/layout/LinedList"/>
    <dgm:cxn modelId="{D077743F-A56D-4FED-895D-6F257F35720A}" type="presOf" srcId="{31AA8D3B-B36E-4627-A399-6F6BFEA9E608}" destId="{4B1D762A-87B5-4056-A3F7-E67008B87798}" srcOrd="0" destOrd="0" presId="urn:microsoft.com/office/officeart/2008/layout/LinedList"/>
    <dgm:cxn modelId="{C0E2808D-3762-48F3-8DFA-AD66D25173F5}" srcId="{37954B60-8846-4774-99BC-8E7044415BBA}" destId="{6E4EA1EE-C7C6-475E-AB20-1699090365A2}" srcOrd="2" destOrd="0" parTransId="{FA3FB425-A29B-451E-B77D-192D6517ACED}" sibTransId="{98E20AC8-5C40-4827-985A-CE1B64355850}"/>
    <dgm:cxn modelId="{B8EC8798-6C68-4D1B-8805-F7B8907A9505}" srcId="{37954B60-8846-4774-99BC-8E7044415BBA}" destId="{656C210C-DBFE-4DA3-8D57-ECE6FFC9A06A}" srcOrd="3" destOrd="0" parTransId="{D4B69B94-D258-4650-84B8-B267E3E04151}" sibTransId="{18BEE4DA-151A-4573-80FA-E3310AC01E6F}"/>
    <dgm:cxn modelId="{3FE951A5-FC24-4857-B1D3-27BE815DD9C8}" type="presOf" srcId="{656C210C-DBFE-4DA3-8D57-ECE6FFC9A06A}" destId="{AD198380-211F-43B3-9D54-6CBE1C39D9E2}" srcOrd="0" destOrd="0" presId="urn:microsoft.com/office/officeart/2008/layout/LinedList"/>
    <dgm:cxn modelId="{B01E60AF-3F43-4290-AE88-999FFB864723}" type="presOf" srcId="{6E4EA1EE-C7C6-475E-AB20-1699090365A2}" destId="{87D18091-0B94-436D-837D-C66FA6A5A8E4}" srcOrd="0" destOrd="0" presId="urn:microsoft.com/office/officeart/2008/layout/LinedList"/>
    <dgm:cxn modelId="{56FC8DB5-DBF0-4247-8F51-A5EA81D39B62}" type="presOf" srcId="{37954B60-8846-4774-99BC-8E7044415BBA}" destId="{63FC9E69-7330-4F5C-B454-8EF897B1034C}" srcOrd="0" destOrd="0" presId="urn:microsoft.com/office/officeart/2008/layout/LinedList"/>
    <dgm:cxn modelId="{29583EB7-E393-47E3-8992-036775BEB2D6}" srcId="{37954B60-8846-4774-99BC-8E7044415BBA}" destId="{3C9ED545-8DE4-4F3B-83C4-D557CB0AAA4D}" srcOrd="4" destOrd="0" parTransId="{56AC383D-5622-499C-9FC5-87C438DAB0CD}" sibTransId="{3D0B4030-F6C1-4F82-A959-E8D76C569070}"/>
    <dgm:cxn modelId="{315461C9-5030-4FEA-9839-987C42F193F9}" type="presOf" srcId="{3C9ED545-8DE4-4F3B-83C4-D557CB0AAA4D}" destId="{ACC69C43-C175-449F-A4DA-6C5DFDD5EF31}" srcOrd="0" destOrd="0" presId="urn:microsoft.com/office/officeart/2008/layout/LinedList"/>
    <dgm:cxn modelId="{A6ECFF5B-39FA-4A13-958A-961B118D1071}" type="presParOf" srcId="{63FC9E69-7330-4F5C-B454-8EF897B1034C}" destId="{EE5B7CAC-6536-46B2-9C7A-2BE1886BFF3B}" srcOrd="0" destOrd="0" presId="urn:microsoft.com/office/officeart/2008/layout/LinedList"/>
    <dgm:cxn modelId="{5AFD790D-24AE-4394-A761-7FF0883B17F0}" type="presParOf" srcId="{63FC9E69-7330-4F5C-B454-8EF897B1034C}" destId="{4D2BE97E-587D-483E-BE14-F1B6F10B0E26}" srcOrd="1" destOrd="0" presId="urn:microsoft.com/office/officeart/2008/layout/LinedList"/>
    <dgm:cxn modelId="{E5DD5670-3F52-42DC-A15E-7BE4D6B7D030}" type="presParOf" srcId="{4D2BE97E-587D-483E-BE14-F1B6F10B0E26}" destId="{4B1D762A-87B5-4056-A3F7-E67008B87798}" srcOrd="0" destOrd="0" presId="urn:microsoft.com/office/officeart/2008/layout/LinedList"/>
    <dgm:cxn modelId="{E665B74F-1EC1-49E8-B8D1-562FBE055D4D}" type="presParOf" srcId="{4D2BE97E-587D-483E-BE14-F1B6F10B0E26}" destId="{4B2D3BCD-1A7A-4F3A-AF8D-75AC819DEC61}" srcOrd="1" destOrd="0" presId="urn:microsoft.com/office/officeart/2008/layout/LinedList"/>
    <dgm:cxn modelId="{3E7807BC-49A3-47E0-A5DF-169A22DD3AC5}" type="presParOf" srcId="{63FC9E69-7330-4F5C-B454-8EF897B1034C}" destId="{B488AEB1-17BF-475B-AD28-415E731A3E77}" srcOrd="2" destOrd="0" presId="urn:microsoft.com/office/officeart/2008/layout/LinedList"/>
    <dgm:cxn modelId="{B294C219-911D-47A1-90FB-36DB26D56B9C}" type="presParOf" srcId="{63FC9E69-7330-4F5C-B454-8EF897B1034C}" destId="{E6FC859B-0A0E-450F-A5D3-3609B8DE0D7C}" srcOrd="3" destOrd="0" presId="urn:microsoft.com/office/officeart/2008/layout/LinedList"/>
    <dgm:cxn modelId="{022DB00F-F422-4649-988F-75B8CC631D20}" type="presParOf" srcId="{E6FC859B-0A0E-450F-A5D3-3609B8DE0D7C}" destId="{9608B681-DA7C-4C03-82C4-7F77A36B2AE0}" srcOrd="0" destOrd="0" presId="urn:microsoft.com/office/officeart/2008/layout/LinedList"/>
    <dgm:cxn modelId="{717FE090-A52A-4D96-AE03-CB583BD9ADCE}" type="presParOf" srcId="{E6FC859B-0A0E-450F-A5D3-3609B8DE0D7C}" destId="{9E5BC69C-52C7-40C5-96D4-0794F16BEBFC}" srcOrd="1" destOrd="0" presId="urn:microsoft.com/office/officeart/2008/layout/LinedList"/>
    <dgm:cxn modelId="{333738B9-DD49-45BD-BFB9-D1A7A1933199}" type="presParOf" srcId="{63FC9E69-7330-4F5C-B454-8EF897B1034C}" destId="{E334D84D-40AA-44F0-BD13-AEBE5F2D8BC5}" srcOrd="4" destOrd="0" presId="urn:microsoft.com/office/officeart/2008/layout/LinedList"/>
    <dgm:cxn modelId="{FE37D68C-540B-4832-AE2E-CE47D2731EF5}" type="presParOf" srcId="{63FC9E69-7330-4F5C-B454-8EF897B1034C}" destId="{C101CA60-CED1-45AC-B8C4-1ECA911CB7CF}" srcOrd="5" destOrd="0" presId="urn:microsoft.com/office/officeart/2008/layout/LinedList"/>
    <dgm:cxn modelId="{5DB7C4E5-4243-4CF1-8E0E-C9E283B92567}" type="presParOf" srcId="{C101CA60-CED1-45AC-B8C4-1ECA911CB7CF}" destId="{87D18091-0B94-436D-837D-C66FA6A5A8E4}" srcOrd="0" destOrd="0" presId="urn:microsoft.com/office/officeart/2008/layout/LinedList"/>
    <dgm:cxn modelId="{90BA3A6E-745C-4ADC-A91B-25E637338F5A}" type="presParOf" srcId="{C101CA60-CED1-45AC-B8C4-1ECA911CB7CF}" destId="{C6B95EC6-CB05-4D7C-B97B-7F5E56398803}" srcOrd="1" destOrd="0" presId="urn:microsoft.com/office/officeart/2008/layout/LinedList"/>
    <dgm:cxn modelId="{76BC095D-EE45-4F98-8AF1-BA0A2E28FE6C}" type="presParOf" srcId="{63FC9E69-7330-4F5C-B454-8EF897B1034C}" destId="{2069E7C4-4FC8-48FB-8A78-2EDE46923E62}" srcOrd="6" destOrd="0" presId="urn:microsoft.com/office/officeart/2008/layout/LinedList"/>
    <dgm:cxn modelId="{A59E1D61-639C-4184-BE49-810D0EF67854}" type="presParOf" srcId="{63FC9E69-7330-4F5C-B454-8EF897B1034C}" destId="{B08C59F7-01A9-4390-97C8-F32F0ACE5F60}" srcOrd="7" destOrd="0" presId="urn:microsoft.com/office/officeart/2008/layout/LinedList"/>
    <dgm:cxn modelId="{101E47BE-FEB1-4E53-B941-0A0E5FDF8928}" type="presParOf" srcId="{B08C59F7-01A9-4390-97C8-F32F0ACE5F60}" destId="{AD198380-211F-43B3-9D54-6CBE1C39D9E2}" srcOrd="0" destOrd="0" presId="urn:microsoft.com/office/officeart/2008/layout/LinedList"/>
    <dgm:cxn modelId="{A2B552DE-F857-4536-906D-A5A8BD3D0D5C}" type="presParOf" srcId="{B08C59F7-01A9-4390-97C8-F32F0ACE5F60}" destId="{9CC970C7-3641-4FCF-8CA2-A1F9047DD276}" srcOrd="1" destOrd="0" presId="urn:microsoft.com/office/officeart/2008/layout/LinedList"/>
    <dgm:cxn modelId="{2639D626-D21C-485E-A460-80B70260A0CD}" type="presParOf" srcId="{63FC9E69-7330-4F5C-B454-8EF897B1034C}" destId="{2BA23595-5742-42AA-ABAD-BF2E5E2DE04C}" srcOrd="8" destOrd="0" presId="urn:microsoft.com/office/officeart/2008/layout/LinedList"/>
    <dgm:cxn modelId="{071B9628-3560-42CB-8F5B-58047ECAC911}" type="presParOf" srcId="{63FC9E69-7330-4F5C-B454-8EF897B1034C}" destId="{5ECD173A-165D-408E-A8A9-3E00C5C8533A}" srcOrd="9" destOrd="0" presId="urn:microsoft.com/office/officeart/2008/layout/LinedList"/>
    <dgm:cxn modelId="{AEC65F80-5A19-431D-A662-58603572470E}" type="presParOf" srcId="{5ECD173A-165D-408E-A8A9-3E00C5C8533A}" destId="{ACC69C43-C175-449F-A4DA-6C5DFDD5EF31}" srcOrd="0" destOrd="0" presId="urn:microsoft.com/office/officeart/2008/layout/LinedList"/>
    <dgm:cxn modelId="{95CC6139-F1E7-4CE0-BF69-15081AF53360}" type="presParOf" srcId="{5ECD173A-165D-408E-A8A9-3E00C5C8533A}" destId="{6B7D8C83-3E49-487B-B4B7-515A08D15565}" srcOrd="1" destOrd="0" presId="urn:microsoft.com/office/officeart/2008/layout/LinedList"/>
    <dgm:cxn modelId="{00112FBB-3D45-4175-94B2-FA897EC93110}" type="presParOf" srcId="{63FC9E69-7330-4F5C-B454-8EF897B1034C}" destId="{9F90EDDB-F9F8-4E96-B2AE-1BBD906F4A60}" srcOrd="10" destOrd="0" presId="urn:microsoft.com/office/officeart/2008/layout/LinedList"/>
    <dgm:cxn modelId="{E016162A-B194-47B3-A6F3-8431A48DF45A}" type="presParOf" srcId="{63FC9E69-7330-4F5C-B454-8EF897B1034C}" destId="{05B19B60-7B03-405D-B0C1-A5E88D3C1228}" srcOrd="11" destOrd="0" presId="urn:microsoft.com/office/officeart/2008/layout/LinedList"/>
    <dgm:cxn modelId="{8E7B3BD8-4E5F-490B-8BBB-3C2B4F479339}" type="presParOf" srcId="{05B19B60-7B03-405D-B0C1-A5E88D3C1228}" destId="{9BACF75D-2800-419C-85EB-3A9B38405B52}" srcOrd="0" destOrd="0" presId="urn:microsoft.com/office/officeart/2008/layout/LinedList"/>
    <dgm:cxn modelId="{77089045-CBDE-4C3D-92F8-2590DE76DFF6}" type="presParOf" srcId="{05B19B60-7B03-405D-B0C1-A5E88D3C1228}" destId="{57573C61-CAF4-4E78-9812-A77F7C9A21E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B7CAC-6536-46B2-9C7A-2BE1886BFF3B}">
      <dsp:nvSpPr>
        <dsp:cNvPr id="0" name=""/>
        <dsp:cNvSpPr/>
      </dsp:nvSpPr>
      <dsp:spPr>
        <a:xfrm>
          <a:off x="0" y="208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1D762A-87B5-4056-A3F7-E67008B87798}">
      <dsp:nvSpPr>
        <dsp:cNvPr id="0" name=""/>
        <dsp:cNvSpPr/>
      </dsp:nvSpPr>
      <dsp:spPr>
        <a:xfrm>
          <a:off x="0" y="208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How has Lyme disease changed over the past several decades in the United States?</a:t>
          </a:r>
        </a:p>
      </dsp:txBody>
      <dsp:txXfrm>
        <a:off x="0" y="2082"/>
        <a:ext cx="9791700" cy="710171"/>
      </dsp:txXfrm>
    </dsp:sp>
    <dsp:sp modelId="{B488AEB1-17BF-475B-AD28-415E731A3E77}">
      <dsp:nvSpPr>
        <dsp:cNvPr id="0" name=""/>
        <dsp:cNvSpPr/>
      </dsp:nvSpPr>
      <dsp:spPr>
        <a:xfrm>
          <a:off x="0" y="712254"/>
          <a:ext cx="9791700"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8B681-DA7C-4C03-82C4-7F77A36B2AE0}">
      <dsp:nvSpPr>
        <dsp:cNvPr id="0" name=""/>
        <dsp:cNvSpPr/>
      </dsp:nvSpPr>
      <dsp:spPr>
        <a:xfrm>
          <a:off x="0" y="712254"/>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are most affected by Lyme disease and has that changed over time?</a:t>
          </a:r>
        </a:p>
      </dsp:txBody>
      <dsp:txXfrm>
        <a:off x="0" y="712254"/>
        <a:ext cx="9791700" cy="710171"/>
      </dsp:txXfrm>
    </dsp:sp>
    <dsp:sp modelId="{E334D84D-40AA-44F0-BD13-AEBE5F2D8BC5}">
      <dsp:nvSpPr>
        <dsp:cNvPr id="0" name=""/>
        <dsp:cNvSpPr/>
      </dsp:nvSpPr>
      <dsp:spPr>
        <a:xfrm>
          <a:off x="0" y="1422426"/>
          <a:ext cx="9791700"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D18091-0B94-436D-837D-C66FA6A5A8E4}">
      <dsp:nvSpPr>
        <dsp:cNvPr id="0" name=""/>
        <dsp:cNvSpPr/>
      </dsp:nvSpPr>
      <dsp:spPr>
        <a:xfrm>
          <a:off x="0" y="1422426"/>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have experienced the most significant increase in cases?</a:t>
          </a:r>
        </a:p>
      </dsp:txBody>
      <dsp:txXfrm>
        <a:off x="0" y="1422426"/>
        <a:ext cx="9791700" cy="710171"/>
      </dsp:txXfrm>
    </dsp:sp>
    <dsp:sp modelId="{2069E7C4-4FC8-48FB-8A78-2EDE46923E62}">
      <dsp:nvSpPr>
        <dsp:cNvPr id="0" name=""/>
        <dsp:cNvSpPr/>
      </dsp:nvSpPr>
      <dsp:spPr>
        <a:xfrm>
          <a:off x="0" y="2132598"/>
          <a:ext cx="9791700"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98380-211F-43B3-9D54-6CBE1C39D9E2}">
      <dsp:nvSpPr>
        <dsp:cNvPr id="0" name=""/>
        <dsp:cNvSpPr/>
      </dsp:nvSpPr>
      <dsp:spPr>
        <a:xfrm>
          <a:off x="0" y="2132598"/>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Is there a relationship between winter temperatures and case counts?</a:t>
          </a:r>
        </a:p>
      </dsp:txBody>
      <dsp:txXfrm>
        <a:off x="0" y="2132598"/>
        <a:ext cx="9791700" cy="710171"/>
      </dsp:txXfrm>
    </dsp:sp>
    <dsp:sp modelId="{2BA23595-5742-42AA-ABAD-BF2E5E2DE04C}">
      <dsp:nvSpPr>
        <dsp:cNvPr id="0" name=""/>
        <dsp:cNvSpPr/>
      </dsp:nvSpPr>
      <dsp:spPr>
        <a:xfrm>
          <a:off x="0" y="2842770"/>
          <a:ext cx="9791700"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69C43-C175-449F-A4DA-6C5DFDD5EF31}">
      <dsp:nvSpPr>
        <dsp:cNvPr id="0" name=""/>
        <dsp:cNvSpPr/>
      </dsp:nvSpPr>
      <dsp:spPr>
        <a:xfrm>
          <a:off x="0" y="2842770"/>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Does adjusting for population change which states are considered most at risk?</a:t>
          </a:r>
        </a:p>
      </dsp:txBody>
      <dsp:txXfrm>
        <a:off x="0" y="2842770"/>
        <a:ext cx="9791700" cy="710171"/>
      </dsp:txXfrm>
    </dsp:sp>
    <dsp:sp modelId="{9F90EDDB-F9F8-4E96-B2AE-1BBD906F4A60}">
      <dsp:nvSpPr>
        <dsp:cNvPr id="0" name=""/>
        <dsp:cNvSpPr/>
      </dsp:nvSpPr>
      <dsp:spPr>
        <a:xfrm>
          <a:off x="0" y="355294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ACF75D-2800-419C-85EB-3A9B38405B52}">
      <dsp:nvSpPr>
        <dsp:cNvPr id="0" name=""/>
        <dsp:cNvSpPr/>
      </dsp:nvSpPr>
      <dsp:spPr>
        <a:xfrm>
          <a:off x="0" y="355294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What is the risk of Lyme disease in Tennessee and specifically, Davidson County?</a:t>
          </a:r>
        </a:p>
      </dsp:txBody>
      <dsp:txXfrm>
        <a:off x="0" y="3552942"/>
        <a:ext cx="9791700" cy="71017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grew up in NY about 30 miles north of New York City.</a:t>
            </a:r>
          </a:p>
          <a:p>
            <a:endParaRPr lang="en-US" dirty="0"/>
          </a:p>
          <a:p>
            <a:r>
              <a:rPr lang="en-US" dirty="0"/>
              <a:t>I spent a decent amount of time outdoors, but not in the woods. Outside in the yard, local parks, etc. We were not a camping family</a:t>
            </a:r>
          </a:p>
          <a:p>
            <a:endParaRPr lang="en-US" dirty="0"/>
          </a:p>
          <a:p>
            <a:r>
              <a:rPr lang="en-US" dirty="0"/>
              <a:t>Did a lot of road trips as a family throughout the NE- especially PA, NJ, Conn, Massachusetts. Visit amusement parks, college visits for my older siblings</a:t>
            </a:r>
          </a:p>
          <a:p>
            <a:endParaRPr lang="en-US" dirty="0"/>
          </a:p>
          <a:p>
            <a:r>
              <a:rPr lang="en-US" dirty="0"/>
              <a:t>I contracted Lyme disease twice as a kid. Once when I was around 10 and then another time around 13 or so. I had the typical symptoms with recognizable rash, so my mom brought me to the doctor and I was able to get treated early and was completely fine.</a:t>
            </a:r>
          </a:p>
          <a:p>
            <a:endParaRPr lang="en-US" dirty="0"/>
          </a:p>
          <a:p>
            <a:r>
              <a:rPr lang="en-US" dirty="0"/>
              <a:t>Then I moved down to Nashville in 2012 and remember being told by my now mother-in-law that there really wasn’t any Lyme down here, which I easily accepted, but never really looked into. This capstone project allowed me to actually dig into the data and see if that claim was true or not, which is my overall motivation for exploring this data.</a:t>
            </a:r>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1065511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to 2023- we still see those high concentrations in the northeast and north-central regions with even more cases, but now we’re also seeing an increase in cases in states like Ohio, West Virginia, Indiana, Michigan, and Kentucky. Looks like cases are creeping in a southwest direction as well as north. </a:t>
            </a:r>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341921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64F-8B8D-4C56-D161-FD6096A01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A7FA2-CF94-4A56-692D-9AFBA500C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4E2A8-BD1F-37B5-B6E3-F8C9D2CEA33D}"/>
              </a:ext>
            </a:extLst>
          </p:cNvPr>
          <p:cNvSpPr>
            <a:spLocks noGrp="1"/>
          </p:cNvSpPr>
          <p:nvPr>
            <p:ph type="body" idx="1"/>
          </p:nvPr>
        </p:nvSpPr>
        <p:spPr/>
        <p:txBody>
          <a:bodyPr/>
          <a:lstStyle/>
          <a:p>
            <a:r>
              <a:rPr lang="en-US" dirty="0"/>
              <a:t>Once again, when we look at case counts we’re seeing the same states and regions as in 2008. This makes sense since this is where these ticks have historically lived and have a foothold already, but now all of these states have seen increases in reported cases of Lyme.</a:t>
            </a:r>
          </a:p>
        </p:txBody>
      </p:sp>
      <p:sp>
        <p:nvSpPr>
          <p:cNvPr id="4" name="Slide Number Placeholder 3">
            <a:extLst>
              <a:ext uri="{FF2B5EF4-FFF2-40B4-BE49-F238E27FC236}">
                <a16:creationId xmlns:a16="http://schemas.microsoft.com/office/drawing/2014/main" id="{95FF2F38-025A-5A82-3499-559E180C7729}"/>
              </a:ext>
            </a:extLst>
          </p:cNvPr>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752288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wasn’t surprised by those states with established </a:t>
            </a:r>
            <a:r>
              <a:rPr lang="en-US" dirty="0" err="1"/>
              <a:t>lyme</a:t>
            </a:r>
            <a:r>
              <a:rPr lang="en-US" dirty="0"/>
              <a:t> disease seeing a rise in their case counts. What I wanted to see next was which states saw the greatest increase in cases from 2008 to 2023. Here we see Ohio saw a significant increase in reported cases in that time frame with 45 in 2008 and up to 1307 in 2023. West Virginia a similar change- 135 cases in 2008 to 3242 in 2023.</a:t>
            </a:r>
          </a:p>
          <a:p>
            <a:endParaRPr lang="en-US" dirty="0"/>
          </a:p>
          <a:p>
            <a:r>
              <a:rPr lang="en-US" dirty="0"/>
              <a:t>Now, in total case counts, these pale in comparison to states like New York that had over 22k cases in 2023, but still- some of these states have seen substantial increases in reported Lyme disease   </a:t>
            </a:r>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3868897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93A3-9E81-1CD7-937D-114C8305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0EE26-CCA2-EE75-7E28-EFBA79217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60E9A-1632-6C35-0752-1599C56701A5}"/>
              </a:ext>
            </a:extLst>
          </p:cNvPr>
          <p:cNvSpPr>
            <a:spLocks noGrp="1"/>
          </p:cNvSpPr>
          <p:nvPr>
            <p:ph type="body" idx="1"/>
          </p:nvPr>
        </p:nvSpPr>
        <p:spPr/>
        <p:txBody>
          <a:bodyPr/>
          <a:lstStyle/>
          <a:p>
            <a:r>
              <a:rPr lang="en-US" dirty="0"/>
              <a:t>To the left we see the top 10 states by total case count for the 15 year period, but when we shift our focus to states with greatest percentage change in case count we start to see a different picture. We start moving out from the northeast and moving towards the Midwest. </a:t>
            </a:r>
          </a:p>
          <a:p>
            <a:endParaRPr lang="en-US" dirty="0"/>
          </a:p>
          <a:p>
            <a:endParaRPr lang="en-US" dirty="0"/>
          </a:p>
          <a:p>
            <a:r>
              <a:rPr lang="en-US" dirty="0"/>
              <a:t>This made me curious to look into some factors that could be affecting the rise in case counts in general, but also more specifically in some of these states experiencing such dramatic growth. And </a:t>
            </a:r>
            <a:r>
              <a:rPr lang="en-US"/>
              <a:t>that’s when </a:t>
            </a:r>
            <a:r>
              <a:rPr lang="en-US" dirty="0"/>
              <a:t>I decided to focus my efforts on how temperature may be impacting Lyme disease.</a:t>
            </a:r>
          </a:p>
          <a:p>
            <a:endParaRPr lang="en-US" dirty="0"/>
          </a:p>
        </p:txBody>
      </p:sp>
      <p:sp>
        <p:nvSpPr>
          <p:cNvPr id="4" name="Slide Number Placeholder 3">
            <a:extLst>
              <a:ext uri="{FF2B5EF4-FFF2-40B4-BE49-F238E27FC236}">
                <a16:creationId xmlns:a16="http://schemas.microsoft.com/office/drawing/2014/main" id="{3284061F-E363-F173-7BCB-C2A54BD78721}"/>
              </a:ext>
            </a:extLst>
          </p:cNvPr>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1154202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How has Lyme disease changed over the past several decades in the United States?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Which states are most affected by Lyme disease and has that changed over time?</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Which states have experienced the most significant increase in cases?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Is there a relationship between winter temperatures and case counts?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Does adjusting for population change which states are considered most at risk?</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What is the risk of Lyme disease in Tennessee and specifically, Davidson County?</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1212880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answer these questions I used three main data sources:</a:t>
            </a:r>
          </a:p>
          <a:p>
            <a:endParaRPr lang="en-US" dirty="0"/>
          </a:p>
          <a:p>
            <a:r>
              <a:rPr lang="en-US" dirty="0"/>
              <a:t>The CDC for datasets with case counts by month and year as well as by county and state.</a:t>
            </a:r>
          </a:p>
          <a:p>
            <a:endParaRPr lang="en-US" dirty="0"/>
          </a:p>
          <a:p>
            <a:r>
              <a:rPr lang="en-US" dirty="0"/>
              <a:t>The National Centers for Environmental Information for data on average temperatures on a national, regional, and state level. I could filter the data and get an average temperature for specific time frames.</a:t>
            </a:r>
          </a:p>
          <a:p>
            <a:endParaRPr lang="en-US" dirty="0"/>
          </a:p>
          <a:p>
            <a:r>
              <a:rPr lang="en-US" dirty="0"/>
              <a:t>And finally the US Census Bureau to retrieve data on the US population, state populations, and county populations by year. </a:t>
            </a:r>
          </a:p>
          <a:p>
            <a:endParaRPr lang="en-US" dirty="0"/>
          </a:p>
          <a:p>
            <a:endParaRPr lang="en-US" dirty="0"/>
          </a:p>
          <a:p>
            <a:r>
              <a:rPr lang="en-US" dirty="0"/>
              <a:t>Something I’d like to note regarding the Lyme disease case counts per the CDC.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Lyme disease became a nationally notifiable condition in the US in 1991. Under the guidance of the Council of State and Territorial Epidemiologists, states and territories determine their policies on case definitions, reporting, and other factors. Reports of Lyme are collected and verified by state and local health departments based on their legal mandates and surveillance practices and then shared with the CDC via the National Notifiable Diseases Surveillance System. Surveillance data has many limitations as one can imagine with different protocols across the country. Limitations such as under-reporting, misclassification, data being captured by county of residence and not necessarily county of exposure, changing definitions, etc. The case definitions also differ depending on whether a state is considered high or low incidence.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that to say, the analysis presented here today is using the data officially reported through routine national surveillance for Lyme disease, which is only one way diseases are tracked by public health officials.  Some estimates using alternative methods suggest much higher numbers.</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18184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what is </a:t>
            </a:r>
            <a:r>
              <a:rPr lang="en-US" dirty="0" err="1"/>
              <a:t>lyme</a:t>
            </a:r>
            <a:r>
              <a:rPr lang="en-US" dirty="0"/>
              <a:t> disease?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Lyme disease is a bacterial infection that is spread to people through the bite of blacklegged ticks AKA deer ticks that are carrying either bacterium: </a:t>
            </a:r>
            <a:r>
              <a:rPr lang="en-US" sz="1200" i="1" kern="1200" dirty="0">
                <a:solidFill>
                  <a:schemeClr val="tx1"/>
                </a:solidFill>
                <a:effectLst/>
                <a:latin typeface="+mn-lt"/>
                <a:ea typeface="+mn-ea"/>
                <a:cs typeface="+mn-cs"/>
              </a:rPr>
              <a:t>Borrelia burgdorferi</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Borrelia </a:t>
            </a:r>
            <a:r>
              <a:rPr lang="en-US" sz="1200" i="1" kern="1200" dirty="0" err="1">
                <a:solidFill>
                  <a:schemeClr val="tx1"/>
                </a:solidFill>
                <a:effectLst/>
                <a:latin typeface="+mn-lt"/>
                <a:ea typeface="+mn-ea"/>
                <a:cs typeface="+mn-cs"/>
              </a:rPr>
              <a:t>mayonii</a:t>
            </a:r>
            <a:r>
              <a:rPr lang="en-US" sz="1200" kern="1200" dirty="0">
                <a:solidFill>
                  <a:schemeClr val="tx1"/>
                </a:solidFill>
                <a:effectLst/>
                <a:latin typeface="+mn-lt"/>
                <a:ea typeface="+mn-ea"/>
                <a:cs typeface="+mn-cs"/>
              </a:rPr>
              <a:t>. S</a:t>
            </a:r>
            <a:r>
              <a:rPr lang="en-US" dirty="0"/>
              <a:t>ymptoms can include fever, headache, fatigue, and a characteristic skin rash called erythema </a:t>
            </a:r>
            <a:r>
              <a:rPr lang="en-US" dirty="0" err="1"/>
              <a:t>migrans</a:t>
            </a:r>
            <a:r>
              <a:rPr lang="en-US" dirty="0"/>
              <a:t>, which occurs in about 70-80% of cases. Lyme disease is diagnosed based on signs and symptoms, possible exposure to infected ticks, consideration of other illnesses that may cause similar symptoms, and lab tests.</a:t>
            </a:r>
          </a:p>
          <a:p>
            <a:endParaRPr lang="en-US" dirty="0"/>
          </a:p>
          <a:p>
            <a:r>
              <a:rPr lang="en-US" dirty="0"/>
              <a:t>When caught early, Lyme can be treated successfully with antibiotics and even most patients in later stages of infection respond well to antibiotics. However, if gone untreated or untreated for too long the infection can spread to the joints, the heart, and the nervous system.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4250546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on deer ticks:</a:t>
            </a:r>
          </a:p>
          <a:p>
            <a:endParaRPr lang="en-US" dirty="0"/>
          </a:p>
          <a:p>
            <a:r>
              <a:rPr lang="en-US" dirty="0"/>
              <a:t>These ticks are found most commonly in forested areas that provide moisture and shelter in </a:t>
            </a:r>
            <a:r>
              <a:rPr lang="en-US" sz="1200" b="0" i="0" kern="1200" dirty="0">
                <a:solidFill>
                  <a:schemeClr val="tx1"/>
                </a:solidFill>
                <a:effectLst/>
                <a:latin typeface="+mn-lt"/>
                <a:ea typeface="+mn-ea"/>
                <a:cs typeface="+mn-cs"/>
              </a:rPr>
              <a:t>northeastern, north-central, and mid-Atlantic states, as well as in smaller areas within Pacific Coast states. They are most active during the warmer months and go dormant when it is below freezing. The blacklegged ticks have a 2 to 3 year life span during which they go through 4 different life states- from egg to larva, to nymph and finally, adult. As you can see from the picture- ticks are quite small. Adult ticks  are about the size of a sesame seed and ticks in the nymph stage are the size of a poppy seed. </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514396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tick to transition from larva to nymph and from nymph to adult- they must take a blood meal from a wildlife host such as a rodent or deer. Adult females also require a blood meal in order to produce eggs, It’s during these blood meals the ticks can become infected with the Lyme disease bacteria. Smaller animals like white-footed mice, shrews, chipmunks, etc. are the typical reservoirs for the bacteria. They then can pass it on to their next host when feeding again. The typical course is the larva contracts the bacteria during it’s first feed to transition to the nymph stage. Then the nymphs are often responsible for transmission to humans because they are so small and hard to detect whereas infected adults are larger and more likely to be noticed and removed. This is important because ticks must be attached for at least 24 hours for the bacteria to be transmitted. </a:t>
            </a:r>
          </a:p>
          <a:p>
            <a:endParaRPr lang="en-US" dirty="0"/>
          </a:p>
          <a:p>
            <a:r>
              <a:rPr lang="en-US" dirty="0"/>
              <a:t>however the bacteria is not transmitted to the offspring.</a:t>
            </a:r>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137339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C0B36-2605-E68D-CC87-3C1B7BE77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13A77-057A-764F-4087-F3544A29F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B06C8-D828-AC85-FEBF-6A13641F9E1C}"/>
              </a:ext>
            </a:extLst>
          </p:cNvPr>
          <p:cNvSpPr>
            <a:spLocks noGrp="1"/>
          </p:cNvSpPr>
          <p:nvPr>
            <p:ph type="body" idx="1"/>
          </p:nvPr>
        </p:nvSpPr>
        <p:spPr/>
        <p:txBody>
          <a:bodyPr/>
          <a:lstStyle/>
          <a:p>
            <a:r>
              <a:rPr lang="en-US" dirty="0"/>
              <a:t>Now that we know a little bit more about the blacklegged ticks and how they transmit Lyme disease, we’re going to start looking at our case trends across the country.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the total number of cases across the US from 1996 to 2023, which has been steadily rising across that time frame. The dashed line in 2020 represents COVID- around this time period we see a dip in reported cases, which can be explained by underreporting due to strained resources on the health provider side as well as changes in the healthcare seeking behavior on the patient side.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other vertical dashed lines are years that the national surveillance case definitions for Lyme disease were modified. We see in 2022 there appears to be a significant rise in cases. This could be due to the reporting behaviors normalizing after a couple of years of COVID as well as a rule change that made it easier for some states to report Lyme. </a:t>
            </a:r>
          </a:p>
        </p:txBody>
      </p:sp>
      <p:sp>
        <p:nvSpPr>
          <p:cNvPr id="4" name="Slide Number Placeholder 3">
            <a:extLst>
              <a:ext uri="{FF2B5EF4-FFF2-40B4-BE49-F238E27FC236}">
                <a16:creationId xmlns:a16="http://schemas.microsoft.com/office/drawing/2014/main" id="{E967C102-3826-C928-E500-57E5C531D551}"/>
              </a:ext>
            </a:extLst>
          </p:cNvPr>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2405039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61C9-5903-2A38-9683-72E154D30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50AC8-8CEA-010B-E295-5F71C63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BF12C-3065-0B54-1AFD-F661A23031D2}"/>
              </a:ext>
            </a:extLst>
          </p:cNvPr>
          <p:cNvSpPr>
            <a:spLocks noGrp="1"/>
          </p:cNvSpPr>
          <p:nvPr>
            <p:ph type="body" idx="1"/>
          </p:nvPr>
        </p:nvSpPr>
        <p:spPr/>
        <p:txBody>
          <a:bodyPr/>
          <a:lstStyle/>
          <a:p>
            <a:r>
              <a:rPr lang="en-US" dirty="0"/>
              <a:t>We’re going to drill in and look at cases between 2008 and 2023, so a 15 year period where we have the most complete data on a county and state level.</a:t>
            </a:r>
          </a:p>
          <a:p>
            <a:endParaRPr lang="en-US" dirty="0"/>
          </a:p>
          <a:p>
            <a:r>
              <a:rPr lang="en-US" dirty="0"/>
              <a:t>I wanted to visualize how these cases are dispersed by county across the US in 2008. Although we see reported cases all across the country, we clearly see high concentrations in the northeast as well as Wisconsin and Minnesota.</a:t>
            </a:r>
          </a:p>
        </p:txBody>
      </p:sp>
      <p:sp>
        <p:nvSpPr>
          <p:cNvPr id="4" name="Slide Number Placeholder 3">
            <a:extLst>
              <a:ext uri="{FF2B5EF4-FFF2-40B4-BE49-F238E27FC236}">
                <a16:creationId xmlns:a16="http://schemas.microsoft.com/office/drawing/2014/main" id="{A40B2340-3593-8783-D002-D4F8586878C6}"/>
              </a:ext>
            </a:extLst>
          </p:cNvPr>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2114630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E104A-7125-9E2B-6580-F1562065F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05762-A1D7-9C10-D9C1-60E2B842F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7C4DB-C0FB-7475-CDC7-FA197250FBC4}"/>
              </a:ext>
            </a:extLst>
          </p:cNvPr>
          <p:cNvSpPr>
            <a:spLocks noGrp="1"/>
          </p:cNvSpPr>
          <p:nvPr>
            <p:ph type="body" idx="1"/>
          </p:nvPr>
        </p:nvSpPr>
        <p:spPr/>
        <p:txBody>
          <a:bodyPr/>
          <a:lstStyle/>
          <a:p>
            <a:r>
              <a:rPr lang="en-US" dirty="0"/>
              <a:t>As expected based on where blacklegged ticks are most found- states in the northeast and north-central regions had the highest counts of Lyme disease in 2008</a:t>
            </a:r>
          </a:p>
        </p:txBody>
      </p:sp>
      <p:sp>
        <p:nvSpPr>
          <p:cNvPr id="4" name="Slide Number Placeholder 3">
            <a:extLst>
              <a:ext uri="{FF2B5EF4-FFF2-40B4-BE49-F238E27FC236}">
                <a16:creationId xmlns:a16="http://schemas.microsoft.com/office/drawing/2014/main" id="{297FBF1A-44EA-09C2-16FD-D2E9EF6D9C2E}"/>
              </a:ext>
            </a:extLst>
          </p:cNvPr>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16328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22187291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95038148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59317539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4267870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99284322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09045350"/>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491931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3340670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92871316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158847" cy="5824846"/>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endParaRPr lang="en-US" dirty="0"/>
          </a:p>
        </p:txBody>
      </p:sp>
    </p:spTree>
    <p:extLst>
      <p:ext uri="{BB962C8B-B14F-4D97-AF65-F5344CB8AC3E}">
        <p14:creationId xmlns:p14="http://schemas.microsoft.com/office/powerpoint/2010/main" val="954932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endParaRPr lang="en-US" dirty="0"/>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884486741"/>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18452527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endParaRPr lang="en-US" dirty="0"/>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58931858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endParaRPr lang="en-US" dirty="0"/>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0822405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endParaRPr lang="en-US" dirty="0"/>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endParaRPr lang="en-US" dirty="0"/>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237038988"/>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dirty="0"/>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376295644"/>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FAD8BFA-14F6-F54A-AB64-29F9F7616A7D}"/>
              </a:ext>
            </a:extLst>
          </p:cNvPr>
          <p:cNvCxnSpPr>
            <a:cxnSpLocks/>
          </p:cNvCxnSpPr>
          <p:nvPr userDrawn="1"/>
        </p:nvCxnSpPr>
        <p:spPr>
          <a:xfrm>
            <a:off x="1033153" y="1874640"/>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15B9E731-6B9B-024E-9360-F9F34CC6638B}"/>
              </a:ext>
            </a:extLst>
          </p:cNvPr>
          <p:cNvSpPr>
            <a:spLocks noGrp="1"/>
          </p:cNvSpPr>
          <p:nvPr>
            <p:ph type="body" sz="quarter" idx="10"/>
          </p:nvPr>
        </p:nvSpPr>
        <p:spPr>
          <a:xfrm>
            <a:off x="1028700" y="4313437"/>
            <a:ext cx="1828800" cy="401220"/>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0" name="Text Placeholder 4">
            <a:extLst>
              <a:ext uri="{FF2B5EF4-FFF2-40B4-BE49-F238E27FC236}">
                <a16:creationId xmlns:a16="http://schemas.microsoft.com/office/drawing/2014/main" id="{FD3D9C96-2F42-E545-BD97-AC8568E2F49D}"/>
              </a:ext>
            </a:extLst>
          </p:cNvPr>
          <p:cNvSpPr>
            <a:spLocks noGrp="1"/>
          </p:cNvSpPr>
          <p:nvPr>
            <p:ph type="body" sz="quarter" idx="11"/>
          </p:nvPr>
        </p:nvSpPr>
        <p:spPr>
          <a:xfrm>
            <a:off x="10287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4">
            <a:extLst>
              <a:ext uri="{FF2B5EF4-FFF2-40B4-BE49-F238E27FC236}">
                <a16:creationId xmlns:a16="http://schemas.microsoft.com/office/drawing/2014/main" id="{892AA37C-BA0F-9C4F-B098-EDFE391C47DB}"/>
              </a:ext>
            </a:extLst>
          </p:cNvPr>
          <p:cNvSpPr>
            <a:spLocks noGrp="1"/>
          </p:cNvSpPr>
          <p:nvPr>
            <p:ph type="body" sz="quarter" idx="12"/>
          </p:nvPr>
        </p:nvSpPr>
        <p:spPr>
          <a:xfrm>
            <a:off x="3784600" y="4332486"/>
            <a:ext cx="1828800" cy="40122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4">
            <a:extLst>
              <a:ext uri="{FF2B5EF4-FFF2-40B4-BE49-F238E27FC236}">
                <a16:creationId xmlns:a16="http://schemas.microsoft.com/office/drawing/2014/main" id="{EEAAAC92-F1DA-6847-8D56-1ACCD5E3B0F5}"/>
              </a:ext>
            </a:extLst>
          </p:cNvPr>
          <p:cNvSpPr>
            <a:spLocks noGrp="1"/>
          </p:cNvSpPr>
          <p:nvPr>
            <p:ph type="body" sz="quarter" idx="13"/>
          </p:nvPr>
        </p:nvSpPr>
        <p:spPr>
          <a:xfrm>
            <a:off x="37846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3" name="Text Placeholder 4">
            <a:extLst>
              <a:ext uri="{FF2B5EF4-FFF2-40B4-BE49-F238E27FC236}">
                <a16:creationId xmlns:a16="http://schemas.microsoft.com/office/drawing/2014/main" id="{F4E4153D-E2B3-7D4A-8D92-FF6597B2FB5F}"/>
              </a:ext>
            </a:extLst>
          </p:cNvPr>
          <p:cNvSpPr>
            <a:spLocks noGrp="1"/>
          </p:cNvSpPr>
          <p:nvPr>
            <p:ph type="body" sz="quarter" idx="14"/>
          </p:nvPr>
        </p:nvSpPr>
        <p:spPr>
          <a:xfrm>
            <a:off x="6531512" y="431343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4" name="Text Placeholder 4">
            <a:extLst>
              <a:ext uri="{FF2B5EF4-FFF2-40B4-BE49-F238E27FC236}">
                <a16:creationId xmlns:a16="http://schemas.microsoft.com/office/drawing/2014/main" id="{0D6B703A-5BF6-744F-A3D3-C65E3F8B3B6B}"/>
              </a:ext>
            </a:extLst>
          </p:cNvPr>
          <p:cNvSpPr>
            <a:spLocks noGrp="1"/>
          </p:cNvSpPr>
          <p:nvPr>
            <p:ph type="body" sz="quarter" idx="15"/>
          </p:nvPr>
        </p:nvSpPr>
        <p:spPr>
          <a:xfrm>
            <a:off x="6531512"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5" name="Text Placeholder 4">
            <a:extLst>
              <a:ext uri="{FF2B5EF4-FFF2-40B4-BE49-F238E27FC236}">
                <a16:creationId xmlns:a16="http://schemas.microsoft.com/office/drawing/2014/main" id="{982A9FE5-981A-B340-B8F8-D2DB83C19609}"/>
              </a:ext>
            </a:extLst>
          </p:cNvPr>
          <p:cNvSpPr>
            <a:spLocks noGrp="1"/>
          </p:cNvSpPr>
          <p:nvPr>
            <p:ph type="body" sz="quarter" idx="16"/>
          </p:nvPr>
        </p:nvSpPr>
        <p:spPr>
          <a:xfrm>
            <a:off x="9296400" y="433248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6" name="Text Placeholder 4">
            <a:extLst>
              <a:ext uri="{FF2B5EF4-FFF2-40B4-BE49-F238E27FC236}">
                <a16:creationId xmlns:a16="http://schemas.microsoft.com/office/drawing/2014/main" id="{594B2391-B4C8-5542-8285-39BAD874EC11}"/>
              </a:ext>
            </a:extLst>
          </p:cNvPr>
          <p:cNvSpPr>
            <a:spLocks noGrp="1"/>
          </p:cNvSpPr>
          <p:nvPr>
            <p:ph type="body" sz="quarter" idx="17"/>
          </p:nvPr>
        </p:nvSpPr>
        <p:spPr>
          <a:xfrm>
            <a:off x="9296400"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7" name="Picture Placeholder 25">
            <a:extLst>
              <a:ext uri="{FF2B5EF4-FFF2-40B4-BE49-F238E27FC236}">
                <a16:creationId xmlns:a16="http://schemas.microsoft.com/office/drawing/2014/main" id="{A2D87BC1-884E-CD4E-BABF-B7AF4DF7869E}"/>
              </a:ext>
            </a:extLst>
          </p:cNvPr>
          <p:cNvSpPr>
            <a:spLocks noGrp="1"/>
          </p:cNvSpPr>
          <p:nvPr>
            <p:ph type="pic" sz="quarter" idx="18"/>
          </p:nvPr>
        </p:nvSpPr>
        <p:spPr>
          <a:xfrm>
            <a:off x="1028700" y="2308936"/>
            <a:ext cx="1828800" cy="1831590"/>
          </a:xfrm>
          <a:prstGeom prst="rect">
            <a:avLst/>
          </a:prstGeom>
        </p:spPr>
        <p:txBody>
          <a:bodyPr/>
          <a:lstStyle>
            <a:lvl1pPr>
              <a:defRPr sz="2000"/>
            </a:lvl1pPr>
          </a:lstStyle>
          <a:p>
            <a:r>
              <a:rPr lang="en-US"/>
              <a:t>Click icon to add picture</a:t>
            </a:r>
            <a:endParaRPr lang="en-US" dirty="0"/>
          </a:p>
        </p:txBody>
      </p:sp>
      <p:sp>
        <p:nvSpPr>
          <p:cNvPr id="38" name="Picture Placeholder 25">
            <a:extLst>
              <a:ext uri="{FF2B5EF4-FFF2-40B4-BE49-F238E27FC236}">
                <a16:creationId xmlns:a16="http://schemas.microsoft.com/office/drawing/2014/main" id="{DB0763B3-E65F-8A47-AA7C-C9A56C50600F}"/>
              </a:ext>
            </a:extLst>
          </p:cNvPr>
          <p:cNvSpPr>
            <a:spLocks noGrp="1"/>
          </p:cNvSpPr>
          <p:nvPr>
            <p:ph type="pic" sz="quarter" idx="19"/>
          </p:nvPr>
        </p:nvSpPr>
        <p:spPr>
          <a:xfrm>
            <a:off x="3784600" y="2308936"/>
            <a:ext cx="1828800" cy="1831590"/>
          </a:xfrm>
          <a:prstGeom prst="rect">
            <a:avLst/>
          </a:prstGeom>
        </p:spPr>
        <p:txBody>
          <a:bodyPr/>
          <a:lstStyle>
            <a:lvl1pPr>
              <a:defRPr sz="2000"/>
            </a:lvl1pPr>
          </a:lstStyle>
          <a:p>
            <a:r>
              <a:rPr lang="en-US"/>
              <a:t>Click icon to add picture</a:t>
            </a:r>
            <a:endParaRPr lang="en-US" dirty="0"/>
          </a:p>
        </p:txBody>
      </p:sp>
      <p:sp>
        <p:nvSpPr>
          <p:cNvPr id="39" name="Picture Placeholder 25">
            <a:extLst>
              <a:ext uri="{FF2B5EF4-FFF2-40B4-BE49-F238E27FC236}">
                <a16:creationId xmlns:a16="http://schemas.microsoft.com/office/drawing/2014/main" id="{1E0F47CF-6DE7-F745-B9D8-55421009AF4E}"/>
              </a:ext>
            </a:extLst>
          </p:cNvPr>
          <p:cNvSpPr>
            <a:spLocks noGrp="1"/>
          </p:cNvSpPr>
          <p:nvPr>
            <p:ph type="pic" sz="quarter" idx="20"/>
          </p:nvPr>
        </p:nvSpPr>
        <p:spPr>
          <a:xfrm>
            <a:off x="6540500" y="2308936"/>
            <a:ext cx="1828800" cy="1831590"/>
          </a:xfrm>
          <a:prstGeom prst="rect">
            <a:avLst/>
          </a:prstGeom>
        </p:spPr>
        <p:txBody>
          <a:bodyPr/>
          <a:lstStyle>
            <a:lvl1pPr>
              <a:defRPr sz="2000"/>
            </a:lvl1pPr>
          </a:lstStyle>
          <a:p>
            <a:r>
              <a:rPr lang="en-US"/>
              <a:t>Click icon to add picture</a:t>
            </a:r>
            <a:endParaRPr lang="en-US" dirty="0"/>
          </a:p>
        </p:txBody>
      </p:sp>
      <p:sp>
        <p:nvSpPr>
          <p:cNvPr id="40" name="Picture Placeholder 25">
            <a:extLst>
              <a:ext uri="{FF2B5EF4-FFF2-40B4-BE49-F238E27FC236}">
                <a16:creationId xmlns:a16="http://schemas.microsoft.com/office/drawing/2014/main" id="{B4621956-6AB4-E346-8900-9AE2A51ADBC5}"/>
              </a:ext>
            </a:extLst>
          </p:cNvPr>
          <p:cNvSpPr>
            <a:spLocks noGrp="1"/>
          </p:cNvSpPr>
          <p:nvPr>
            <p:ph type="pic" sz="quarter" idx="21"/>
          </p:nvPr>
        </p:nvSpPr>
        <p:spPr>
          <a:xfrm>
            <a:off x="9296400" y="2314278"/>
            <a:ext cx="1828800" cy="1831590"/>
          </a:xfrm>
          <a:prstGeom prst="rect">
            <a:avLst/>
          </a:prstGeom>
        </p:spPr>
        <p:txBody>
          <a:bodyPr/>
          <a:lstStyle>
            <a:lvl1pPr>
              <a:defRPr sz="2000"/>
            </a:lvl1pPr>
          </a:lstStyle>
          <a:p>
            <a:r>
              <a:rPr lang="en-US"/>
              <a:t>Click icon to add picture</a:t>
            </a:r>
            <a:endParaRPr lang="en-US" dirty="0"/>
          </a:p>
        </p:txBody>
      </p:sp>
      <p:sp>
        <p:nvSpPr>
          <p:cNvPr id="25" name="Title 1">
            <a:extLst>
              <a:ext uri="{FF2B5EF4-FFF2-40B4-BE49-F238E27FC236}">
                <a16:creationId xmlns:a16="http://schemas.microsoft.com/office/drawing/2014/main" id="{3B64062A-6292-0441-95CB-9A91F49DBAA7}"/>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6" name="Date Placeholder 5">
            <a:extLst>
              <a:ext uri="{FF2B5EF4-FFF2-40B4-BE49-F238E27FC236}">
                <a16:creationId xmlns:a16="http://schemas.microsoft.com/office/drawing/2014/main" id="{383883EC-FACE-4093-9976-8B0D4C8BEBCC}"/>
              </a:ext>
            </a:extLst>
          </p:cNvPr>
          <p:cNvSpPr>
            <a:spLocks noGrp="1"/>
          </p:cNvSpPr>
          <p:nvPr>
            <p:ph type="dt" sz="half" idx="22"/>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E2611EE2-9C8D-405E-9ABF-8EFD1E1D6BB5}"/>
              </a:ext>
            </a:extLst>
          </p:cNvPr>
          <p:cNvSpPr>
            <a:spLocks noGrp="1"/>
          </p:cNvSpPr>
          <p:nvPr>
            <p:ph type="ftr" sz="quarter" idx="23"/>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EFE126EB-13BB-4830-A999-3778C11747A6}"/>
              </a:ext>
            </a:extLst>
          </p:cNvPr>
          <p:cNvSpPr>
            <a:spLocks noGrp="1"/>
          </p:cNvSpPr>
          <p:nvPr>
            <p:ph type="sldNum" sz="quarter" idx="2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66501533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8" orient="horz" pos="3072">
          <p15:clr>
            <a:srgbClr val="FBAE40"/>
          </p15:clr>
        </p15:guide>
        <p15:guide id="13" pos="6384">
          <p15:clr>
            <a:srgbClr val="FBAE40"/>
          </p15:clr>
        </p15:guide>
        <p15:guide id="14" orient="horz" pos="321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80021472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29059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8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endParaRPr lang="en-US" dirty="0"/>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8323210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hank you ">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6257107"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6257107" y="2286003"/>
            <a:ext cx="4876800" cy="2332729"/>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6261560"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0" y="990600"/>
            <a:ext cx="4837176" cy="4837176"/>
          </a:xfrm>
          <a:prstGeom prst="rect">
            <a:avLst/>
          </a:prstGeom>
        </p:spPr>
        <p:txBody>
          <a:bodyPr/>
          <a:lstStyle/>
          <a:p>
            <a:r>
              <a:rPr lang="en-US"/>
              <a:t>Click icon to add picture</a:t>
            </a:r>
            <a:endParaRPr lang="en-US" dirty="0"/>
          </a:p>
        </p:txBody>
      </p:sp>
      <p:sp>
        <p:nvSpPr>
          <p:cNvPr id="9" name="Content Placeholder 13">
            <a:extLst>
              <a:ext uri="{FF2B5EF4-FFF2-40B4-BE49-F238E27FC236}">
                <a16:creationId xmlns:a16="http://schemas.microsoft.com/office/drawing/2014/main" id="{8B57D363-927D-CE43-AD8A-2F5E6CC59E9F}"/>
              </a:ext>
            </a:extLst>
          </p:cNvPr>
          <p:cNvSpPr>
            <a:spLocks noGrp="1"/>
          </p:cNvSpPr>
          <p:nvPr>
            <p:ph sz="quarter" idx="12"/>
          </p:nvPr>
        </p:nvSpPr>
        <p:spPr>
          <a:xfrm>
            <a:off x="6257107" y="4659581"/>
            <a:ext cx="4876800" cy="543031"/>
          </a:xfrm>
          <a:prstGeom prst="rect">
            <a:avLst/>
          </a:prstGeom>
        </p:spPr>
        <p:txBody>
          <a:bodyPr lIns="0" tIns="0" rIns="0" bIns="0" anchor="t"/>
          <a:lstStyle>
            <a:lvl1pPr marL="0" indent="0">
              <a:buFontTx/>
              <a:buNone/>
              <a:defRPr sz="1600"/>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a:t>Click to edit Master text styles</a:t>
            </a:r>
          </a:p>
        </p:txBody>
      </p:sp>
      <p:sp>
        <p:nvSpPr>
          <p:cNvPr id="6" name="Date Placeholder 5">
            <a:extLst>
              <a:ext uri="{FF2B5EF4-FFF2-40B4-BE49-F238E27FC236}">
                <a16:creationId xmlns:a16="http://schemas.microsoft.com/office/drawing/2014/main" id="{DB2FDBC3-20E9-45B6-850D-2F34EA22D1B8}"/>
              </a:ext>
            </a:extLst>
          </p:cNvPr>
          <p:cNvSpPr>
            <a:spLocks noGrp="1"/>
          </p:cNvSpPr>
          <p:nvPr>
            <p:ph type="dt" sz="half" idx="13"/>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BC17A152-7FD0-42FA-9937-8667D4B75152}"/>
              </a:ext>
            </a:extLst>
          </p:cNvPr>
          <p:cNvSpPr>
            <a:spLocks noGrp="1"/>
          </p:cNvSpPr>
          <p:nvPr>
            <p:ph type="ftr" sz="quarter" idx="14"/>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B687AABD-BCAB-4325-8510-954CAAD92A9D}"/>
              </a:ext>
            </a:extLst>
          </p:cNvPr>
          <p:cNvSpPr>
            <a:spLocks noGrp="1"/>
          </p:cNvSpPr>
          <p:nvPr>
            <p:ph type="sldNum" sz="quarter" idx="15"/>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570149945"/>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4855642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698399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8" name="Footer Placeholder 7"/>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1833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September 3, 20XX </a:t>
            </a:r>
            <a:endParaRPr lang="en-US" dirty="0"/>
          </a:p>
        </p:txBody>
      </p:sp>
      <p:sp>
        <p:nvSpPr>
          <p:cNvPr id="5" name="Footer Placeholder 3"/>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4"/>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4098080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September 3, 20XX </a:t>
            </a:r>
            <a:endParaRPr lang="en-US" dirty="0"/>
          </a:p>
        </p:txBody>
      </p:sp>
      <p:sp>
        <p:nvSpPr>
          <p:cNvPr id="5" name="Footer Placeholder 2"/>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3"/>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38443208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September 3, 20XX </a:t>
            </a:r>
            <a:endParaRPr lang="en-US" dirty="0"/>
          </a:p>
        </p:txBody>
      </p:sp>
      <p:sp>
        <p:nvSpPr>
          <p:cNvPr id="5"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5608857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10935463"/>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3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2">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33">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September 3, 20XX </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404535668"/>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1" r:id="rId21"/>
    <p:sldLayoutId id="2147483832" r:id="rId22"/>
    <p:sldLayoutId id="2147483833" r:id="rId23"/>
    <p:sldLayoutId id="2147483834" r:id="rId24"/>
    <p:sldLayoutId id="2147483836" r:id="rId25"/>
    <p:sldLayoutId id="2147483837" r:id="rId26"/>
    <p:sldLayoutId id="2147483838" r:id="rId27"/>
    <p:sldLayoutId id="2147483839" r:id="rId28"/>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008">
          <p15:clr>
            <a:srgbClr val="F26B43"/>
          </p15:clr>
        </p15:guide>
        <p15:guide id="2" pos="1824">
          <p15:clr>
            <a:srgbClr val="547EBF"/>
          </p15:clr>
        </p15:guide>
        <p15:guide id="3" orient="horz" pos="624">
          <p15:clr>
            <a:srgbClr val="F26B43"/>
          </p15:clr>
        </p15:guide>
        <p15:guide id="4" orient="horz" pos="3672">
          <p15:clr>
            <a:srgbClr val="F26B43"/>
          </p15:clr>
        </p15:guide>
        <p15:guide id="5" pos="3984">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4.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png"/><Relationship Id="rId11" Type="http://schemas.openxmlformats.org/officeDocument/2006/relationships/diagramColors" Target="../diagrams/colors1.xml"/><Relationship Id="rId5" Type="http://schemas.openxmlformats.org/officeDocument/2006/relationships/image" Target="../media/image3.pn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30" name="Picture 29" descr="A close up of nerve cell">
            <a:extLst>
              <a:ext uri="{FF2B5EF4-FFF2-40B4-BE49-F238E27FC236}">
                <a16:creationId xmlns:a16="http://schemas.microsoft.com/office/drawing/2014/main" id="{C21CFF56-2253-3235-230F-5D18A5B26ADB}"/>
              </a:ext>
            </a:extLst>
          </p:cNvPr>
          <p:cNvPicPr>
            <a:picLocks noChangeAspect="1"/>
          </p:cNvPicPr>
          <p:nvPr/>
        </p:nvPicPr>
        <p:blipFill>
          <a:blip r:embed="rId3">
            <a:duotone>
              <a:prstClr val="black"/>
              <a:schemeClr val="accent5">
                <a:tint val="45000"/>
                <a:satMod val="400000"/>
              </a:schemeClr>
            </a:duotone>
            <a:alphaModFix amt="25000"/>
          </a:blip>
          <a:srcRect l="9091" t="26140" b="5678"/>
          <a:stretch>
            <a:fillRect/>
          </a:stretch>
        </p:blipFill>
        <p:spPr>
          <a:xfrm>
            <a:off x="20" y="10"/>
            <a:ext cx="12191980" cy="6857990"/>
          </a:xfrm>
          <a:prstGeom prst="rect">
            <a:avLst/>
          </a:prstGeom>
        </p:spPr>
      </p:pic>
      <p:sp>
        <p:nvSpPr>
          <p:cNvPr id="9" name="Title 8">
            <a:extLst>
              <a:ext uri="{FF2B5EF4-FFF2-40B4-BE49-F238E27FC236}">
                <a16:creationId xmlns:a16="http://schemas.microsoft.com/office/drawing/2014/main" id="{9C99CF7C-AFAB-48F1-8FC3-CCCE989822A6}"/>
              </a:ext>
            </a:extLst>
          </p:cNvPr>
          <p:cNvSpPr>
            <a:spLocks noGrp="1"/>
          </p:cNvSpPr>
          <p:nvPr>
            <p:ph type="ctrTitle"/>
          </p:nvPr>
        </p:nvSpPr>
        <p:spPr>
          <a:xfrm>
            <a:off x="1154955" y="1447800"/>
            <a:ext cx="8825658" cy="3329581"/>
          </a:xfrm>
        </p:spPr>
        <p:txBody>
          <a:bodyPr vert="horz" lIns="91440" tIns="45720" rIns="91440" bIns="45720" rtlCol="0">
            <a:normAutofit/>
          </a:bodyPr>
          <a:lstStyle/>
          <a:p>
            <a:r>
              <a:rPr lang="en-US" b="1" dirty="0"/>
              <a:t>Lyme Disease:</a:t>
            </a:r>
            <a:br>
              <a:rPr lang="en-US" dirty="0"/>
            </a:br>
            <a:r>
              <a:rPr lang="en-US" sz="4000" dirty="0"/>
              <a:t>Case Trends, Climate, and Risk Across the U.S.</a:t>
            </a:r>
          </a:p>
        </p:txBody>
      </p:sp>
      <p:sp>
        <p:nvSpPr>
          <p:cNvPr id="3" name="Content Placeholder 2">
            <a:extLst>
              <a:ext uri="{FF2B5EF4-FFF2-40B4-BE49-F238E27FC236}">
                <a16:creationId xmlns:a16="http://schemas.microsoft.com/office/drawing/2014/main" id="{CA8ECC17-4660-124A-8996-54F15FD169C0}"/>
              </a:ext>
            </a:extLst>
          </p:cNvPr>
          <p:cNvSpPr>
            <a:spLocks noGrp="1"/>
          </p:cNvSpPr>
          <p:nvPr>
            <p:ph type="subTitle" idx="1"/>
          </p:nvPr>
        </p:nvSpPr>
        <p:spPr>
          <a:xfrm>
            <a:off x="1154955" y="5524632"/>
            <a:ext cx="8825658" cy="861420"/>
          </a:xfrm>
        </p:spPr>
        <p:txBody>
          <a:bodyPr vert="horz" lIns="91440" tIns="45720" rIns="91440" bIns="45720" rtlCol="0">
            <a:normAutofit/>
          </a:bodyPr>
          <a:lstStyle/>
          <a:p>
            <a:r>
              <a:rPr lang="en-US" b="1" dirty="0"/>
              <a:t>Daniel </a:t>
            </a:r>
            <a:r>
              <a:rPr lang="en-US" b="1" dirty="0" err="1"/>
              <a:t>zapata</a:t>
            </a:r>
            <a:endParaRPr lang="en-US" b="1" dirty="0"/>
          </a:p>
          <a:p>
            <a:r>
              <a:rPr lang="en-US" b="1" dirty="0"/>
              <a:t>Nashville software school</a:t>
            </a:r>
          </a:p>
        </p:txBody>
      </p:sp>
      <p:sp>
        <p:nvSpPr>
          <p:cNvPr id="39" name="Rectangle 38">
            <a:extLst>
              <a:ext uri="{FF2B5EF4-FFF2-40B4-BE49-F238E27FC236}">
                <a16:creationId xmlns:a16="http://schemas.microsoft.com/office/drawing/2014/main" id="{AC06C169-D638-4037-8007-8B00C2FC5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0547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92986-9054-1A55-357A-ABDE9F84E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EC05D-AA1A-6838-D766-7C2347D7EF69}"/>
              </a:ext>
            </a:extLst>
          </p:cNvPr>
          <p:cNvSpPr>
            <a:spLocks noGrp="1"/>
          </p:cNvSpPr>
          <p:nvPr>
            <p:ph type="title"/>
          </p:nvPr>
        </p:nvSpPr>
        <p:spPr>
          <a:xfrm>
            <a:off x="1091761" y="210258"/>
            <a:ext cx="10558956" cy="719908"/>
          </a:xfrm>
        </p:spPr>
        <p:txBody>
          <a:bodyPr/>
          <a:lstStyle/>
          <a:p>
            <a:br>
              <a:rPr lang="en-US" b="1" dirty="0"/>
            </a:br>
            <a:r>
              <a:rPr lang="en-US" b="1" dirty="0"/>
              <a:t>States with the Highest Counts in 2008</a:t>
            </a:r>
          </a:p>
        </p:txBody>
      </p:sp>
      <p:pic>
        <p:nvPicPr>
          <p:cNvPr id="5" name="Picture 4">
            <a:extLst>
              <a:ext uri="{FF2B5EF4-FFF2-40B4-BE49-F238E27FC236}">
                <a16:creationId xmlns:a16="http://schemas.microsoft.com/office/drawing/2014/main" id="{74B00089-BC89-8F54-D637-549EB9B91421}"/>
              </a:ext>
            </a:extLst>
          </p:cNvPr>
          <p:cNvPicPr>
            <a:picLocks noChangeAspect="1"/>
          </p:cNvPicPr>
          <p:nvPr/>
        </p:nvPicPr>
        <p:blipFill>
          <a:blip r:embed="rId3"/>
          <a:stretch>
            <a:fillRect/>
          </a:stretch>
        </p:blipFill>
        <p:spPr>
          <a:xfrm>
            <a:off x="1306372" y="1253499"/>
            <a:ext cx="9579255" cy="5252354"/>
          </a:xfrm>
          <a:prstGeom prst="rect">
            <a:avLst/>
          </a:prstGeom>
        </p:spPr>
      </p:pic>
    </p:spTree>
    <p:extLst>
      <p:ext uri="{BB962C8B-B14F-4D97-AF65-F5344CB8AC3E}">
        <p14:creationId xmlns:p14="http://schemas.microsoft.com/office/powerpoint/2010/main" val="423860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909795B-EB1E-6B93-1824-DF2E8DFAF929}"/>
              </a:ext>
            </a:extLst>
          </p:cNvPr>
          <p:cNvSpPr txBox="1">
            <a:spLocks/>
          </p:cNvSpPr>
          <p:nvPr/>
        </p:nvSpPr>
        <p:spPr>
          <a:xfrm>
            <a:off x="908092" y="126709"/>
            <a:ext cx="7810500" cy="645284"/>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200" b="1" dirty="0"/>
              <a:t>2023</a:t>
            </a:r>
          </a:p>
        </p:txBody>
      </p:sp>
      <p:pic>
        <p:nvPicPr>
          <p:cNvPr id="14" name="Picture 13">
            <a:extLst>
              <a:ext uri="{FF2B5EF4-FFF2-40B4-BE49-F238E27FC236}">
                <a16:creationId xmlns:a16="http://schemas.microsoft.com/office/drawing/2014/main" id="{60A2515D-7DBA-ADB4-5D69-487FA89F3B19}"/>
              </a:ext>
            </a:extLst>
          </p:cNvPr>
          <p:cNvPicPr>
            <a:picLocks noChangeAspect="1"/>
          </p:cNvPicPr>
          <p:nvPr/>
        </p:nvPicPr>
        <p:blipFill>
          <a:blip r:embed="rId3"/>
          <a:stretch>
            <a:fillRect/>
          </a:stretch>
        </p:blipFill>
        <p:spPr>
          <a:xfrm>
            <a:off x="1000584" y="935285"/>
            <a:ext cx="10190832" cy="5603464"/>
          </a:xfrm>
          <a:prstGeom prst="rect">
            <a:avLst/>
          </a:prstGeom>
        </p:spPr>
      </p:pic>
    </p:spTree>
    <p:extLst>
      <p:ext uri="{BB962C8B-B14F-4D97-AF65-F5344CB8AC3E}">
        <p14:creationId xmlns:p14="http://schemas.microsoft.com/office/powerpoint/2010/main" val="339888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CF63-1CFB-0AE2-80EB-C94E8A62CB7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0DDBA48-D6B7-CB63-203A-CB4E92C647E0}"/>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Counts in 2023</a:t>
            </a:r>
          </a:p>
        </p:txBody>
      </p:sp>
      <p:pic>
        <p:nvPicPr>
          <p:cNvPr id="14" name="Content Placeholder 13">
            <a:extLst>
              <a:ext uri="{FF2B5EF4-FFF2-40B4-BE49-F238E27FC236}">
                <a16:creationId xmlns:a16="http://schemas.microsoft.com/office/drawing/2014/main" id="{E7EDBF68-F4BE-980C-57F6-7F8DDF956C92}"/>
              </a:ext>
            </a:extLst>
          </p:cNvPr>
          <p:cNvPicPr>
            <a:picLocks noGrp="1" noChangeAspect="1"/>
          </p:cNvPicPr>
          <p:nvPr>
            <p:ph sz="half" idx="2"/>
          </p:nvPr>
        </p:nvPicPr>
        <p:blipFill>
          <a:blip r:embed="rId3"/>
          <a:stretch>
            <a:fillRect/>
          </a:stretch>
        </p:blipFill>
        <p:spPr>
          <a:xfrm>
            <a:off x="1230394" y="993229"/>
            <a:ext cx="9992257" cy="5621728"/>
          </a:xfrm>
          <a:prstGeom prst="rect">
            <a:avLst/>
          </a:prstGeom>
        </p:spPr>
      </p:pic>
    </p:spTree>
    <p:extLst>
      <p:ext uri="{BB962C8B-B14F-4D97-AF65-F5344CB8AC3E}">
        <p14:creationId xmlns:p14="http://schemas.microsoft.com/office/powerpoint/2010/main" val="129369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988B-CDF0-FC83-DFA7-9818440F14E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361F50E-DE57-5F18-E6F3-CA335E28D389}"/>
              </a:ext>
            </a:extLst>
          </p:cNvPr>
          <p:cNvPicPr>
            <a:picLocks noChangeAspect="1"/>
          </p:cNvPicPr>
          <p:nvPr/>
        </p:nvPicPr>
        <p:blipFill>
          <a:blip r:embed="rId3"/>
          <a:stretch>
            <a:fillRect/>
          </a:stretch>
        </p:blipFill>
        <p:spPr>
          <a:xfrm>
            <a:off x="1156444" y="1043141"/>
            <a:ext cx="9879112" cy="5485574"/>
          </a:xfrm>
          <a:prstGeom prst="rect">
            <a:avLst/>
          </a:prstGeom>
        </p:spPr>
      </p:pic>
      <p:sp>
        <p:nvSpPr>
          <p:cNvPr id="21" name="Title 1">
            <a:extLst>
              <a:ext uri="{FF2B5EF4-FFF2-40B4-BE49-F238E27FC236}">
                <a16:creationId xmlns:a16="http://schemas.microsoft.com/office/drawing/2014/main" id="{9F200179-32B0-9EE9-0DED-6E273A399333}"/>
              </a:ext>
            </a:extLst>
          </p:cNvPr>
          <p:cNvSpPr txBox="1">
            <a:spLocks/>
          </p:cNvSpPr>
          <p:nvPr/>
        </p:nvSpPr>
        <p:spPr>
          <a:xfrm>
            <a:off x="1633044" y="18739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 Increase</a:t>
            </a:r>
          </a:p>
        </p:txBody>
      </p:sp>
    </p:spTree>
    <p:extLst>
      <p:ext uri="{BB962C8B-B14F-4D97-AF65-F5344CB8AC3E}">
        <p14:creationId xmlns:p14="http://schemas.microsoft.com/office/powerpoint/2010/main" val="378341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74F4-EFA4-D1B2-6157-D45FBEDC9A8C}"/>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353C50E-3F6B-E7ED-F54C-0D2135AABD51}"/>
              </a:ext>
            </a:extLst>
          </p:cNvPr>
          <p:cNvSpPr/>
          <p:nvPr/>
        </p:nvSpPr>
        <p:spPr>
          <a:xfrm>
            <a:off x="1235821" y="1255490"/>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Total Cases</a:t>
            </a:r>
          </a:p>
        </p:txBody>
      </p:sp>
      <p:sp>
        <p:nvSpPr>
          <p:cNvPr id="16" name="Rectangle: Rounded Corners 15">
            <a:extLst>
              <a:ext uri="{FF2B5EF4-FFF2-40B4-BE49-F238E27FC236}">
                <a16:creationId xmlns:a16="http://schemas.microsoft.com/office/drawing/2014/main" id="{91BABFA8-2B79-D832-DC73-71D7B55BAFA0}"/>
              </a:ext>
            </a:extLst>
          </p:cNvPr>
          <p:cNvSpPr/>
          <p:nvPr/>
        </p:nvSpPr>
        <p:spPr>
          <a:xfrm>
            <a:off x="7198856" y="1255489"/>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 Change</a:t>
            </a:r>
          </a:p>
        </p:txBody>
      </p:sp>
      <p:pic>
        <p:nvPicPr>
          <p:cNvPr id="18" name="Picture 17">
            <a:extLst>
              <a:ext uri="{FF2B5EF4-FFF2-40B4-BE49-F238E27FC236}">
                <a16:creationId xmlns:a16="http://schemas.microsoft.com/office/drawing/2014/main" id="{D7028F94-8FA2-A217-0320-C882CA4E96AE}"/>
              </a:ext>
            </a:extLst>
          </p:cNvPr>
          <p:cNvPicPr>
            <a:picLocks noChangeAspect="1"/>
          </p:cNvPicPr>
          <p:nvPr/>
        </p:nvPicPr>
        <p:blipFill>
          <a:blip r:embed="rId3"/>
          <a:stretch>
            <a:fillRect/>
          </a:stretch>
        </p:blipFill>
        <p:spPr>
          <a:xfrm>
            <a:off x="6431727" y="2864800"/>
            <a:ext cx="5002672" cy="2607324"/>
          </a:xfrm>
          <a:prstGeom prst="rect">
            <a:avLst/>
          </a:prstGeom>
        </p:spPr>
      </p:pic>
      <p:pic>
        <p:nvPicPr>
          <p:cNvPr id="20" name="Picture 19">
            <a:extLst>
              <a:ext uri="{FF2B5EF4-FFF2-40B4-BE49-F238E27FC236}">
                <a16:creationId xmlns:a16="http://schemas.microsoft.com/office/drawing/2014/main" id="{A8A19E63-E628-D5A2-6CF6-B3C3A1BC67E7}"/>
              </a:ext>
            </a:extLst>
          </p:cNvPr>
          <p:cNvPicPr>
            <a:picLocks noChangeAspect="1"/>
          </p:cNvPicPr>
          <p:nvPr/>
        </p:nvPicPr>
        <p:blipFill>
          <a:blip r:embed="rId4"/>
          <a:stretch>
            <a:fillRect/>
          </a:stretch>
        </p:blipFill>
        <p:spPr>
          <a:xfrm>
            <a:off x="468692" y="2864800"/>
            <a:ext cx="5002673" cy="2620965"/>
          </a:xfrm>
          <a:prstGeom prst="rect">
            <a:avLst/>
          </a:prstGeom>
        </p:spPr>
      </p:pic>
    </p:spTree>
    <p:extLst>
      <p:ext uri="{BB962C8B-B14F-4D97-AF65-F5344CB8AC3E}">
        <p14:creationId xmlns:p14="http://schemas.microsoft.com/office/powerpoint/2010/main" val="352142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3C7C96A-221C-AE40-93BD-DEE8EB1C21D2}"/>
              </a:ext>
            </a:extLst>
          </p:cNvPr>
          <p:cNvSpPr>
            <a:spLocks noGrp="1"/>
          </p:cNvSpPr>
          <p:nvPr>
            <p:ph type="body" sz="quarter" idx="10"/>
          </p:nvPr>
        </p:nvSpPr>
        <p:spPr/>
        <p:txBody>
          <a:bodyPr/>
          <a:lstStyle/>
          <a:p>
            <a:r>
              <a:rPr lang="en-US" dirty="0"/>
              <a:t>Ana</a:t>
            </a:r>
          </a:p>
        </p:txBody>
      </p:sp>
      <p:sp>
        <p:nvSpPr>
          <p:cNvPr id="16" name="Text Placeholder 15">
            <a:extLst>
              <a:ext uri="{FF2B5EF4-FFF2-40B4-BE49-F238E27FC236}">
                <a16:creationId xmlns:a16="http://schemas.microsoft.com/office/drawing/2014/main" id="{5FE4141C-4F28-4746-A886-2B483F55A71B}"/>
              </a:ext>
            </a:extLst>
          </p:cNvPr>
          <p:cNvSpPr>
            <a:spLocks noGrp="1"/>
          </p:cNvSpPr>
          <p:nvPr>
            <p:ph type="body" sz="quarter" idx="11"/>
          </p:nvPr>
        </p:nvSpPr>
        <p:spPr/>
        <p:txBody>
          <a:bodyPr/>
          <a:lstStyle/>
          <a:p>
            <a:r>
              <a:rPr lang="en-US" dirty="0"/>
              <a:t>CEO</a:t>
            </a:r>
          </a:p>
        </p:txBody>
      </p:sp>
      <p:sp>
        <p:nvSpPr>
          <p:cNvPr id="5" name="Text Placeholder 4">
            <a:extLst>
              <a:ext uri="{FF2B5EF4-FFF2-40B4-BE49-F238E27FC236}">
                <a16:creationId xmlns:a16="http://schemas.microsoft.com/office/drawing/2014/main" id="{F33C0129-A6FD-0B47-9C25-74B63336F76E}"/>
              </a:ext>
            </a:extLst>
          </p:cNvPr>
          <p:cNvSpPr>
            <a:spLocks noGrp="1"/>
          </p:cNvSpPr>
          <p:nvPr>
            <p:ph type="body" sz="quarter" idx="12"/>
          </p:nvPr>
        </p:nvSpPr>
        <p:spPr/>
        <p:txBody>
          <a:bodyPr/>
          <a:lstStyle/>
          <a:p>
            <a:r>
              <a:rPr lang="en-US" dirty="0"/>
              <a:t>Larissa</a:t>
            </a:r>
          </a:p>
        </p:txBody>
      </p:sp>
      <p:sp>
        <p:nvSpPr>
          <p:cNvPr id="6" name="Text Placeholder 5">
            <a:extLst>
              <a:ext uri="{FF2B5EF4-FFF2-40B4-BE49-F238E27FC236}">
                <a16:creationId xmlns:a16="http://schemas.microsoft.com/office/drawing/2014/main" id="{519DFF59-D000-6C48-B03D-6D023F1632A8}"/>
              </a:ext>
            </a:extLst>
          </p:cNvPr>
          <p:cNvSpPr>
            <a:spLocks noGrp="1"/>
          </p:cNvSpPr>
          <p:nvPr>
            <p:ph type="body" sz="quarter" idx="13"/>
          </p:nvPr>
        </p:nvSpPr>
        <p:spPr/>
        <p:txBody>
          <a:bodyPr/>
          <a:lstStyle/>
          <a:p>
            <a:r>
              <a:rPr lang="en-US" dirty="0"/>
              <a:t>CFO</a:t>
            </a:r>
          </a:p>
        </p:txBody>
      </p:sp>
      <p:sp>
        <p:nvSpPr>
          <p:cNvPr id="7" name="Text Placeholder 6">
            <a:extLst>
              <a:ext uri="{FF2B5EF4-FFF2-40B4-BE49-F238E27FC236}">
                <a16:creationId xmlns:a16="http://schemas.microsoft.com/office/drawing/2014/main" id="{2BF7C473-B533-F247-A897-1EBD503D856A}"/>
              </a:ext>
            </a:extLst>
          </p:cNvPr>
          <p:cNvSpPr>
            <a:spLocks noGrp="1"/>
          </p:cNvSpPr>
          <p:nvPr>
            <p:ph type="body" sz="quarter" idx="14"/>
          </p:nvPr>
        </p:nvSpPr>
        <p:spPr/>
        <p:txBody>
          <a:bodyPr/>
          <a:lstStyle/>
          <a:p>
            <a:r>
              <a:rPr lang="en-US" dirty="0"/>
              <a:t>Roman</a:t>
            </a:r>
          </a:p>
        </p:txBody>
      </p:sp>
      <p:sp>
        <p:nvSpPr>
          <p:cNvPr id="8" name="Text Placeholder 7">
            <a:extLst>
              <a:ext uri="{FF2B5EF4-FFF2-40B4-BE49-F238E27FC236}">
                <a16:creationId xmlns:a16="http://schemas.microsoft.com/office/drawing/2014/main" id="{3B548B63-DB02-4046-9639-FE28DE30CBB4}"/>
              </a:ext>
            </a:extLst>
          </p:cNvPr>
          <p:cNvSpPr>
            <a:spLocks noGrp="1"/>
          </p:cNvSpPr>
          <p:nvPr>
            <p:ph type="body" sz="quarter" idx="15"/>
          </p:nvPr>
        </p:nvSpPr>
        <p:spPr/>
        <p:txBody>
          <a:bodyPr/>
          <a:lstStyle/>
          <a:p>
            <a:r>
              <a:rPr lang="en-US" dirty="0"/>
              <a:t>CTO</a:t>
            </a:r>
          </a:p>
        </p:txBody>
      </p:sp>
      <p:sp>
        <p:nvSpPr>
          <p:cNvPr id="9" name="Text Placeholder 8">
            <a:extLst>
              <a:ext uri="{FF2B5EF4-FFF2-40B4-BE49-F238E27FC236}">
                <a16:creationId xmlns:a16="http://schemas.microsoft.com/office/drawing/2014/main" id="{67B8AFFA-EDA9-784D-A704-94BB4AFB5E5D}"/>
              </a:ext>
            </a:extLst>
          </p:cNvPr>
          <p:cNvSpPr>
            <a:spLocks noGrp="1"/>
          </p:cNvSpPr>
          <p:nvPr>
            <p:ph type="body" sz="quarter" idx="16"/>
          </p:nvPr>
        </p:nvSpPr>
        <p:spPr/>
        <p:txBody>
          <a:bodyPr/>
          <a:lstStyle/>
          <a:p>
            <a:r>
              <a:rPr lang="en-US" dirty="0"/>
              <a:t>Federico</a:t>
            </a:r>
          </a:p>
        </p:txBody>
      </p:sp>
      <p:sp>
        <p:nvSpPr>
          <p:cNvPr id="10" name="Text Placeholder 9">
            <a:extLst>
              <a:ext uri="{FF2B5EF4-FFF2-40B4-BE49-F238E27FC236}">
                <a16:creationId xmlns:a16="http://schemas.microsoft.com/office/drawing/2014/main" id="{D6F61109-690A-F74B-A4AF-784DE1816E54}"/>
              </a:ext>
            </a:extLst>
          </p:cNvPr>
          <p:cNvSpPr>
            <a:spLocks noGrp="1"/>
          </p:cNvSpPr>
          <p:nvPr>
            <p:ph type="body" sz="quarter" idx="17"/>
          </p:nvPr>
        </p:nvSpPr>
        <p:spPr/>
        <p:txBody>
          <a:bodyPr/>
          <a:lstStyle/>
          <a:p>
            <a:r>
              <a:rPr lang="en-US" dirty="0"/>
              <a:t>COO</a:t>
            </a:r>
          </a:p>
        </p:txBody>
      </p:sp>
      <p:pic>
        <p:nvPicPr>
          <p:cNvPr id="57" name="Picture Placeholder 56" descr="Portrait of a team member&#10;">
            <a:extLst>
              <a:ext uri="{FF2B5EF4-FFF2-40B4-BE49-F238E27FC236}">
                <a16:creationId xmlns:a16="http://schemas.microsoft.com/office/drawing/2014/main" id="{F23F0BAD-B476-4660-9685-F7750B881614}"/>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l="87" r="87"/>
          <a:stretch>
            <a:fillRect/>
          </a:stretch>
        </p:blipFill>
        <p:spPr/>
      </p:pic>
      <p:pic>
        <p:nvPicPr>
          <p:cNvPr id="22" name="Picture Placeholder 21" descr="Portrait of a team member&#10;">
            <a:extLst>
              <a:ext uri="{FF2B5EF4-FFF2-40B4-BE49-F238E27FC236}">
                <a16:creationId xmlns:a16="http://schemas.microsoft.com/office/drawing/2014/main" id="{AB73BE7C-B722-5845-8136-4CB57B98DCDD}"/>
              </a:ext>
            </a:extLst>
          </p:cNvPr>
          <p:cNvPicPr>
            <a:picLocks noGrp="1" noChangeAspect="1"/>
          </p:cNvPicPr>
          <p:nvPr>
            <p:ph type="pic" sz="quarter" idx="19"/>
          </p:nvPr>
        </p:nvPicPr>
        <p:blipFill>
          <a:blip r:embed="rId3">
            <a:grayscl/>
            <a:extLst>
              <a:ext uri="{28A0092B-C50C-407E-A947-70E740481C1C}">
                <a14:useLocalDpi xmlns:a14="http://schemas.microsoft.com/office/drawing/2010/main" val="0"/>
              </a:ext>
            </a:extLst>
          </a:blip>
          <a:srcRect l="28" r="28"/>
          <a:stretch>
            <a:fillRect/>
          </a:stretch>
        </p:blipFill>
        <p:spPr/>
      </p:pic>
      <p:pic>
        <p:nvPicPr>
          <p:cNvPr id="61" name="Picture Placeholder 60" descr="Portrait of a team member&#10;">
            <a:extLst>
              <a:ext uri="{FF2B5EF4-FFF2-40B4-BE49-F238E27FC236}">
                <a16:creationId xmlns:a16="http://schemas.microsoft.com/office/drawing/2014/main" id="{6226F6DE-906E-4EBB-9268-D156A7441E46}"/>
              </a:ext>
            </a:extLst>
          </p:cNvPr>
          <p:cNvPicPr>
            <a:picLocks noGrp="1" noChangeAspect="1"/>
          </p:cNvPicPr>
          <p:nvPr>
            <p:ph type="pic" sz="quarter" idx="20"/>
          </p:nvPr>
        </p:nvPicPr>
        <p:blipFill>
          <a:blip r:embed="rId4">
            <a:extLst>
              <a:ext uri="{28A0092B-C50C-407E-A947-70E740481C1C}">
                <a14:useLocalDpi xmlns:a14="http://schemas.microsoft.com/office/drawing/2010/main" val="0"/>
              </a:ext>
            </a:extLst>
          </a:blip>
          <a:srcRect l="87" r="87"/>
          <a:stretch>
            <a:fillRect/>
          </a:stretch>
        </p:blipFill>
        <p:spPr/>
      </p:pic>
      <p:pic>
        <p:nvPicPr>
          <p:cNvPr id="38" name="Picture Placeholder 37" descr="Portrait of a team member&#10;&#10;">
            <a:extLst>
              <a:ext uri="{FF2B5EF4-FFF2-40B4-BE49-F238E27FC236}">
                <a16:creationId xmlns:a16="http://schemas.microsoft.com/office/drawing/2014/main" id="{8C59E9EF-53DD-8D4A-9195-140F92AD8C6C}"/>
              </a:ext>
            </a:extLst>
          </p:cNvPr>
          <p:cNvPicPr>
            <a:picLocks noGrp="1" noChangeAspect="1"/>
          </p:cNvPicPr>
          <p:nvPr>
            <p:ph type="pic" sz="quarter" idx="21"/>
          </p:nvPr>
        </p:nvPicPr>
        <p:blipFill>
          <a:blip r:embed="rId5">
            <a:grayscl/>
            <a:extLst>
              <a:ext uri="{28A0092B-C50C-407E-A947-70E740481C1C}">
                <a14:useLocalDpi xmlns:a14="http://schemas.microsoft.com/office/drawing/2010/main" val="0"/>
              </a:ext>
            </a:extLst>
          </a:blip>
          <a:srcRect l="28" r="28"/>
          <a:stretch>
            <a:fillRect/>
          </a:stretch>
        </p:blipFill>
        <p:spPr/>
      </p:pic>
      <p:sp>
        <p:nvSpPr>
          <p:cNvPr id="42" name="Title 41">
            <a:extLst>
              <a:ext uri="{FF2B5EF4-FFF2-40B4-BE49-F238E27FC236}">
                <a16:creationId xmlns:a16="http://schemas.microsoft.com/office/drawing/2014/main" id="{0A330894-D0C4-D546-8FD0-57BDEB2A0285}"/>
              </a:ext>
            </a:extLst>
          </p:cNvPr>
          <p:cNvSpPr>
            <a:spLocks noGrp="1"/>
          </p:cNvSpPr>
          <p:nvPr>
            <p:ph type="title"/>
          </p:nvPr>
        </p:nvSpPr>
        <p:spPr/>
        <p:txBody>
          <a:bodyPr/>
          <a:lstStyle/>
          <a:p>
            <a:r>
              <a:rPr lang="en-US" dirty="0"/>
              <a:t>Our team</a:t>
            </a:r>
          </a:p>
        </p:txBody>
      </p:sp>
      <p:sp>
        <p:nvSpPr>
          <p:cNvPr id="2" name="Date Placeholder 1">
            <a:extLst>
              <a:ext uri="{FF2B5EF4-FFF2-40B4-BE49-F238E27FC236}">
                <a16:creationId xmlns:a16="http://schemas.microsoft.com/office/drawing/2014/main" id="{677DA105-072F-49AA-B6E5-F2D3975D489E}"/>
              </a:ext>
            </a:extLst>
          </p:cNvPr>
          <p:cNvSpPr>
            <a:spLocks noGrp="1"/>
          </p:cNvSpPr>
          <p:nvPr>
            <p:ph type="dt" sz="half" idx="22"/>
          </p:nvPr>
        </p:nvSpPr>
        <p:spPr/>
        <p:txBody>
          <a:bodyPr/>
          <a:lstStyle/>
          <a:p>
            <a:r>
              <a:rPr lang="en-US"/>
              <a:t>September 3, 20XX </a:t>
            </a:r>
            <a:endParaRPr lang="en-US" dirty="0"/>
          </a:p>
        </p:txBody>
      </p:sp>
      <p:sp>
        <p:nvSpPr>
          <p:cNvPr id="3" name="Footer Placeholder 2">
            <a:extLst>
              <a:ext uri="{FF2B5EF4-FFF2-40B4-BE49-F238E27FC236}">
                <a16:creationId xmlns:a16="http://schemas.microsoft.com/office/drawing/2014/main" id="{994758E9-C1B5-4D69-B912-35A2A1CB68FA}"/>
              </a:ext>
            </a:extLst>
          </p:cNvPr>
          <p:cNvSpPr>
            <a:spLocks noGrp="1"/>
          </p:cNvSpPr>
          <p:nvPr>
            <p:ph type="ftr" sz="quarter" idx="23"/>
          </p:nvPr>
        </p:nvSpPr>
        <p:spPr/>
        <p:txBody>
          <a:bodyPr/>
          <a:lstStyle/>
          <a:p>
            <a:r>
              <a:rPr lang="en-US">
                <a:solidFill>
                  <a:schemeClr val="bg1"/>
                </a:solidFill>
              </a:rPr>
              <a:t>Annual Review</a:t>
            </a:r>
            <a:endParaRPr lang="en-US" dirty="0">
              <a:solidFill>
                <a:schemeClr val="bg1"/>
              </a:solidFill>
            </a:endParaRPr>
          </a:p>
        </p:txBody>
      </p:sp>
      <p:sp>
        <p:nvSpPr>
          <p:cNvPr id="4" name="Slide Number Placeholder 3">
            <a:extLst>
              <a:ext uri="{FF2B5EF4-FFF2-40B4-BE49-F238E27FC236}">
                <a16:creationId xmlns:a16="http://schemas.microsoft.com/office/drawing/2014/main" id="{71D6E789-A9CA-435C-99DB-6EAF638305E4}"/>
              </a:ext>
            </a:extLst>
          </p:cNvPr>
          <p:cNvSpPr>
            <a:spLocks noGrp="1"/>
          </p:cNvSpPr>
          <p:nvPr>
            <p:ph type="sldNum" sz="quarter" idx="24"/>
          </p:nvPr>
        </p:nvSpPr>
        <p:spPr/>
        <p:txBody>
          <a:bodyPr/>
          <a:lstStyle/>
          <a:p>
            <a:fld id="{7782931A-7D25-4B4B-9464-57AE418934A3}" type="slidenum">
              <a:rPr lang="en-US" smtClean="0"/>
              <a:pPr/>
              <a:t>15</a:t>
            </a:fld>
            <a:endParaRPr lang="en-US"/>
          </a:p>
        </p:txBody>
      </p:sp>
      <p:sp>
        <p:nvSpPr>
          <p:cNvPr id="19" name="TextBox 18">
            <a:extLst>
              <a:ext uri="{FF2B5EF4-FFF2-40B4-BE49-F238E27FC236}">
                <a16:creationId xmlns:a16="http://schemas.microsoft.com/office/drawing/2014/main" id="{AE484A84-E9FD-4392-8F05-987D67B730BE}"/>
              </a:ext>
            </a:extLst>
          </p:cNvPr>
          <p:cNvSpPr txBox="1"/>
          <p:nvPr/>
        </p:nvSpPr>
        <p:spPr>
          <a:xfrm>
            <a:off x="3049621" y="3249198"/>
            <a:ext cx="6099242" cy="369332"/>
          </a:xfrm>
          <a:prstGeom prst="rect">
            <a:avLst/>
          </a:prstGeom>
          <a:noFill/>
        </p:spPr>
        <p:txBody>
          <a:bodyPr wrap="square">
            <a:spAutoFit/>
          </a:bodyPr>
          <a:lstStyle/>
          <a:p>
            <a:r>
              <a:rPr lang="en-US" dirty="0"/>
              <a:t>Portrait of a team member</a:t>
            </a:r>
          </a:p>
        </p:txBody>
      </p:sp>
    </p:spTree>
    <p:extLst>
      <p:ext uri="{BB962C8B-B14F-4D97-AF65-F5344CB8AC3E}">
        <p14:creationId xmlns:p14="http://schemas.microsoft.com/office/powerpoint/2010/main" val="3285891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529241-5517-094D-8365-77164D7362C0}"/>
              </a:ext>
            </a:extLst>
          </p:cNvPr>
          <p:cNvSpPr>
            <a:spLocks noGrp="1"/>
          </p:cNvSpPr>
          <p:nvPr>
            <p:ph sz="half" idx="2"/>
          </p:nvPr>
        </p:nvSpPr>
        <p:spPr/>
        <p:txBody>
          <a:bodyPr/>
          <a:lstStyle/>
          <a:p>
            <a:r>
              <a:rPr lang="en-US" dirty="0"/>
              <a:t>Increase customer satisfaction by 2%</a:t>
            </a:r>
          </a:p>
          <a:p>
            <a:r>
              <a:rPr lang="en-US" dirty="0"/>
              <a:t>Maintain growth</a:t>
            </a:r>
          </a:p>
          <a:p>
            <a:r>
              <a:rPr lang="en-US" dirty="0"/>
              <a:t>Diversify investment in sector 2</a:t>
            </a:r>
          </a:p>
          <a:p>
            <a:r>
              <a:rPr lang="en-US" dirty="0"/>
              <a:t>Initiative partnership with 3</a:t>
            </a:r>
            <a:r>
              <a:rPr lang="en-US" baseline="30000" dirty="0"/>
              <a:t>rd</a:t>
            </a:r>
            <a:r>
              <a:rPr lang="en-US" dirty="0"/>
              <a:t> party organizations</a:t>
            </a:r>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79B94149-777B-A542-AC15-9DF98E21D24F}"/>
              </a:ext>
            </a:extLst>
          </p:cNvPr>
          <p:cNvSpPr>
            <a:spLocks noGrp="1"/>
          </p:cNvSpPr>
          <p:nvPr>
            <p:ph sz="half" idx="11"/>
          </p:nvPr>
        </p:nvSpPr>
        <p:spPr/>
        <p:txBody>
          <a:bodyPr/>
          <a:lstStyle/>
          <a:p>
            <a:r>
              <a:rPr lang="en-US" dirty="0"/>
              <a:t>End of fiscal celebration on July 15</a:t>
            </a:r>
            <a:r>
              <a:rPr lang="en-US" baseline="30000" dirty="0"/>
              <a:t>th</a:t>
            </a:r>
            <a:r>
              <a:rPr lang="en-US" dirty="0"/>
              <a:t> </a:t>
            </a:r>
          </a:p>
          <a:p>
            <a:r>
              <a:rPr lang="en-US" dirty="0"/>
              <a:t>Employee day of learning on August 14</a:t>
            </a:r>
            <a:r>
              <a:rPr lang="en-US" baseline="30000" dirty="0"/>
              <a:t>th </a:t>
            </a:r>
          </a:p>
          <a:p>
            <a:r>
              <a:rPr lang="en-US" dirty="0"/>
              <a:t>Employee Yoga on September 3</a:t>
            </a:r>
            <a:r>
              <a:rPr lang="en-US" baseline="30000" dirty="0"/>
              <a:t>rd</a:t>
            </a:r>
            <a:r>
              <a:rPr lang="en-US" dirty="0"/>
              <a:t> </a:t>
            </a:r>
          </a:p>
          <a:p>
            <a:r>
              <a:rPr lang="en-US" dirty="0"/>
              <a:t>Seminar series begins September 10</a:t>
            </a:r>
            <a:r>
              <a:rPr lang="en-US" baseline="30000" dirty="0"/>
              <a:t>th</a:t>
            </a:r>
            <a:r>
              <a:rPr lang="en-US" dirty="0"/>
              <a:t> </a:t>
            </a:r>
          </a:p>
          <a:p>
            <a:pPr marL="0" indent="0">
              <a:buNone/>
            </a:pPr>
            <a:endParaRPr lang="en-US" dirty="0"/>
          </a:p>
        </p:txBody>
      </p:sp>
      <p:sp>
        <p:nvSpPr>
          <p:cNvPr id="4" name="Title 3">
            <a:extLst>
              <a:ext uri="{FF2B5EF4-FFF2-40B4-BE49-F238E27FC236}">
                <a16:creationId xmlns:a16="http://schemas.microsoft.com/office/drawing/2014/main" id="{084A840E-9000-7441-BEB7-FFEE48A4F70D}"/>
              </a:ext>
            </a:extLst>
          </p:cNvPr>
          <p:cNvSpPr>
            <a:spLocks noGrp="1"/>
          </p:cNvSpPr>
          <p:nvPr>
            <p:ph type="title"/>
          </p:nvPr>
        </p:nvSpPr>
        <p:spPr/>
        <p:txBody>
          <a:bodyPr/>
          <a:lstStyle/>
          <a:p>
            <a:r>
              <a:rPr lang="en-US" dirty="0"/>
              <a:t>Goals for Q1</a:t>
            </a:r>
          </a:p>
        </p:txBody>
      </p:sp>
      <p:sp>
        <p:nvSpPr>
          <p:cNvPr id="5" name="Text Placeholder 4">
            <a:extLst>
              <a:ext uri="{FF2B5EF4-FFF2-40B4-BE49-F238E27FC236}">
                <a16:creationId xmlns:a16="http://schemas.microsoft.com/office/drawing/2014/main" id="{0403419F-491F-7841-848A-9A87CA471520}"/>
              </a:ext>
            </a:extLst>
          </p:cNvPr>
          <p:cNvSpPr>
            <a:spLocks noGrp="1"/>
          </p:cNvSpPr>
          <p:nvPr>
            <p:ph type="body" sz="quarter" idx="17"/>
          </p:nvPr>
        </p:nvSpPr>
        <p:spPr/>
        <p:txBody>
          <a:bodyPr/>
          <a:lstStyle/>
          <a:p>
            <a:r>
              <a:rPr lang="en-US" dirty="0"/>
              <a:t>Business priorities</a:t>
            </a:r>
          </a:p>
        </p:txBody>
      </p:sp>
      <p:sp>
        <p:nvSpPr>
          <p:cNvPr id="6" name="Text Placeholder 5">
            <a:extLst>
              <a:ext uri="{FF2B5EF4-FFF2-40B4-BE49-F238E27FC236}">
                <a16:creationId xmlns:a16="http://schemas.microsoft.com/office/drawing/2014/main" id="{DD49E377-69FC-6B46-BF8A-82373088B4BC}"/>
              </a:ext>
            </a:extLst>
          </p:cNvPr>
          <p:cNvSpPr>
            <a:spLocks noGrp="1"/>
          </p:cNvSpPr>
          <p:nvPr>
            <p:ph type="body" sz="quarter" idx="18"/>
          </p:nvPr>
        </p:nvSpPr>
        <p:spPr/>
        <p:txBody>
          <a:bodyPr/>
          <a:lstStyle/>
          <a:p>
            <a:r>
              <a:rPr lang="en-US" dirty="0"/>
              <a:t>Employee opportunities</a:t>
            </a:r>
          </a:p>
        </p:txBody>
      </p:sp>
      <p:sp>
        <p:nvSpPr>
          <p:cNvPr id="7" name="Date Placeholder 6">
            <a:extLst>
              <a:ext uri="{FF2B5EF4-FFF2-40B4-BE49-F238E27FC236}">
                <a16:creationId xmlns:a16="http://schemas.microsoft.com/office/drawing/2014/main" id="{2C924FD0-A561-4F4E-B8B3-C2D2E29AC4B9}"/>
              </a:ext>
            </a:extLst>
          </p:cNvPr>
          <p:cNvSpPr>
            <a:spLocks noGrp="1"/>
          </p:cNvSpPr>
          <p:nvPr>
            <p:ph type="dt" sz="half" idx="19"/>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47AD1E5F-3782-4812-98F3-60BDB803DB78}"/>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a:extLst>
              <a:ext uri="{FF2B5EF4-FFF2-40B4-BE49-F238E27FC236}">
                <a16:creationId xmlns:a16="http://schemas.microsoft.com/office/drawing/2014/main" id="{4EA07C02-54FF-4B71-8E0D-7F4BCFC6A69E}"/>
              </a:ext>
            </a:extLst>
          </p:cNvPr>
          <p:cNvSpPr>
            <a:spLocks noGrp="1"/>
          </p:cNvSpPr>
          <p:nvPr>
            <p:ph type="sldNum" sz="quarter" idx="21"/>
          </p:nvPr>
        </p:nvSpPr>
        <p:spPr/>
        <p:txBody>
          <a:bodyPr/>
          <a:lstStyle/>
          <a:p>
            <a:fld id="{7782931A-7D25-4B4B-9464-57AE418934A3}" type="slidenum">
              <a:rPr lang="en-US" smtClean="0"/>
              <a:pPr/>
              <a:t>16</a:t>
            </a:fld>
            <a:endParaRPr lang="en-US"/>
          </a:p>
        </p:txBody>
      </p:sp>
    </p:spTree>
    <p:extLst>
      <p:ext uri="{BB962C8B-B14F-4D97-AF65-F5344CB8AC3E}">
        <p14:creationId xmlns:p14="http://schemas.microsoft.com/office/powerpoint/2010/main" val="244918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D8FDA-3691-67F9-4A73-B6C9948E04B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6D20EC-8CB5-62BD-D3D4-6D0D321DA6A4}"/>
              </a:ext>
            </a:extLst>
          </p:cNvPr>
          <p:cNvSpPr>
            <a:spLocks noGrp="1"/>
          </p:cNvSpPr>
          <p:nvPr>
            <p:ph type="title"/>
          </p:nvPr>
        </p:nvSpPr>
        <p:spPr/>
        <p:txBody>
          <a:bodyPr/>
          <a:lstStyle/>
          <a:p>
            <a:r>
              <a:rPr lang="en-US" dirty="0"/>
              <a:t>Goals for Q1</a:t>
            </a:r>
          </a:p>
        </p:txBody>
      </p:sp>
      <p:sp>
        <p:nvSpPr>
          <p:cNvPr id="7" name="Date Placeholder 6">
            <a:extLst>
              <a:ext uri="{FF2B5EF4-FFF2-40B4-BE49-F238E27FC236}">
                <a16:creationId xmlns:a16="http://schemas.microsoft.com/office/drawing/2014/main" id="{B69B7D64-F0BE-847D-6A02-D7E19E00474A}"/>
              </a:ext>
            </a:extLst>
          </p:cNvPr>
          <p:cNvSpPr>
            <a:spLocks noGrp="1"/>
          </p:cNvSpPr>
          <p:nvPr>
            <p:ph type="dt" sz="half" idx="19"/>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EF84B526-30CF-E528-3ED4-A8813CBA713A}"/>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a:extLst>
              <a:ext uri="{FF2B5EF4-FFF2-40B4-BE49-F238E27FC236}">
                <a16:creationId xmlns:a16="http://schemas.microsoft.com/office/drawing/2014/main" id="{B8361904-FB6A-CEC8-8CEB-9F461208B6E6}"/>
              </a:ext>
            </a:extLst>
          </p:cNvPr>
          <p:cNvSpPr>
            <a:spLocks noGrp="1"/>
          </p:cNvSpPr>
          <p:nvPr>
            <p:ph type="sldNum" sz="quarter" idx="21"/>
          </p:nvPr>
        </p:nvSpPr>
        <p:spPr/>
        <p:txBody>
          <a:bodyPr/>
          <a:lstStyle/>
          <a:p>
            <a:fld id="{7782931A-7D25-4B4B-9464-57AE418934A3}" type="slidenum">
              <a:rPr lang="en-US" smtClean="0"/>
              <a:pPr/>
              <a:t>17</a:t>
            </a:fld>
            <a:endParaRPr lang="en-US"/>
          </a:p>
        </p:txBody>
      </p:sp>
      <p:pic>
        <p:nvPicPr>
          <p:cNvPr id="12" name="Content Placeholder 11">
            <a:extLst>
              <a:ext uri="{FF2B5EF4-FFF2-40B4-BE49-F238E27FC236}">
                <a16:creationId xmlns:a16="http://schemas.microsoft.com/office/drawing/2014/main" id="{F2642B3C-4EB4-BC21-9A0B-CDA31A00C80A}"/>
              </a:ext>
            </a:extLst>
          </p:cNvPr>
          <p:cNvPicPr>
            <a:picLocks noGrp="1" noChangeAspect="1"/>
          </p:cNvPicPr>
          <p:nvPr>
            <p:ph sz="half" idx="11"/>
          </p:nvPr>
        </p:nvPicPr>
        <p:blipFill>
          <a:blip r:embed="rId2"/>
          <a:stretch>
            <a:fillRect/>
          </a:stretch>
        </p:blipFill>
        <p:spPr>
          <a:xfrm>
            <a:off x="2576051" y="2136881"/>
            <a:ext cx="7266040" cy="4200174"/>
          </a:xfrm>
          <a:prstGeom prst="rect">
            <a:avLst/>
          </a:prstGeom>
        </p:spPr>
      </p:pic>
    </p:spTree>
    <p:extLst>
      <p:ext uri="{BB962C8B-B14F-4D97-AF65-F5344CB8AC3E}">
        <p14:creationId xmlns:p14="http://schemas.microsoft.com/office/powerpoint/2010/main" val="263138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120E3-27DC-D4BD-A265-408DF61FF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BE74D8-C1B4-581A-E0F8-06D8AE519CCF}"/>
              </a:ext>
            </a:extLst>
          </p:cNvPr>
          <p:cNvSpPr>
            <a:spLocks noGrp="1"/>
          </p:cNvSpPr>
          <p:nvPr>
            <p:ph type="title"/>
          </p:nvPr>
        </p:nvSpPr>
        <p:spPr/>
        <p:txBody>
          <a:bodyPr/>
          <a:lstStyle/>
          <a:p>
            <a:r>
              <a:rPr lang="en-US" dirty="0"/>
              <a:t>Other things to explore</a:t>
            </a:r>
          </a:p>
        </p:txBody>
      </p:sp>
      <p:sp>
        <p:nvSpPr>
          <p:cNvPr id="7" name="Date Placeholder 6">
            <a:extLst>
              <a:ext uri="{FF2B5EF4-FFF2-40B4-BE49-F238E27FC236}">
                <a16:creationId xmlns:a16="http://schemas.microsoft.com/office/drawing/2014/main" id="{0AA8D784-A675-D4FB-F8B9-6A469B7859AC}"/>
              </a:ext>
            </a:extLst>
          </p:cNvPr>
          <p:cNvSpPr>
            <a:spLocks noGrp="1"/>
          </p:cNvSpPr>
          <p:nvPr>
            <p:ph type="dt" sz="half" idx="19"/>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FCD65D50-07E3-6D97-44EF-475966EAAA64}"/>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a:extLst>
              <a:ext uri="{FF2B5EF4-FFF2-40B4-BE49-F238E27FC236}">
                <a16:creationId xmlns:a16="http://schemas.microsoft.com/office/drawing/2014/main" id="{A69E5F28-BB48-227B-7DF0-22F341460703}"/>
              </a:ext>
            </a:extLst>
          </p:cNvPr>
          <p:cNvSpPr>
            <a:spLocks noGrp="1"/>
          </p:cNvSpPr>
          <p:nvPr>
            <p:ph type="sldNum" sz="quarter" idx="21"/>
          </p:nvPr>
        </p:nvSpPr>
        <p:spPr/>
        <p:txBody>
          <a:bodyPr/>
          <a:lstStyle/>
          <a:p>
            <a:fld id="{7782931A-7D25-4B4B-9464-57AE418934A3}" type="slidenum">
              <a:rPr lang="en-US" smtClean="0"/>
              <a:pPr/>
              <a:t>18</a:t>
            </a:fld>
            <a:endParaRPr lang="en-US"/>
          </a:p>
        </p:txBody>
      </p:sp>
      <p:sp>
        <p:nvSpPr>
          <p:cNvPr id="3" name="Content Placeholder 2">
            <a:extLst>
              <a:ext uri="{FF2B5EF4-FFF2-40B4-BE49-F238E27FC236}">
                <a16:creationId xmlns:a16="http://schemas.microsoft.com/office/drawing/2014/main" id="{023A8D29-D617-00FC-51F6-9E59202EA0E4}"/>
              </a:ext>
            </a:extLst>
          </p:cNvPr>
          <p:cNvSpPr>
            <a:spLocks noGrp="1"/>
          </p:cNvSpPr>
          <p:nvPr>
            <p:ph sz="half" idx="11"/>
          </p:nvPr>
        </p:nvSpPr>
        <p:spPr>
          <a:xfrm>
            <a:off x="704655" y="2224783"/>
            <a:ext cx="10486083" cy="3467196"/>
          </a:xfrm>
        </p:spPr>
        <p:txBody>
          <a:bodyPr>
            <a:normAutofit fontScale="92500" lnSpcReduction="20000"/>
          </a:bodyPr>
          <a:lstStyle/>
          <a:p>
            <a:r>
              <a:rPr lang="en-US" dirty="0"/>
              <a:t>So many other things to explore</a:t>
            </a:r>
          </a:p>
          <a:p>
            <a:r>
              <a:rPr lang="en-US" dirty="0"/>
              <a:t>Cases rising in places it already has a foothold</a:t>
            </a:r>
          </a:p>
          <a:p>
            <a:r>
              <a:rPr lang="en-US" dirty="0"/>
              <a:t>How is it actually spreading</a:t>
            </a:r>
          </a:p>
          <a:p>
            <a:r>
              <a:rPr lang="en-US" dirty="0"/>
              <a:t>Migration patterns of host animals</a:t>
            </a:r>
          </a:p>
          <a:p>
            <a:r>
              <a:rPr lang="en-US" dirty="0"/>
              <a:t>Host predator populations (like foxes that eat mice) fox numbers go down, </a:t>
            </a:r>
            <a:r>
              <a:rPr lang="en-US" dirty="0" err="1"/>
              <a:t>lyme</a:t>
            </a:r>
            <a:r>
              <a:rPr lang="en-US" dirty="0"/>
              <a:t> goes up</a:t>
            </a:r>
          </a:p>
          <a:p>
            <a:r>
              <a:rPr lang="en-US" dirty="0"/>
              <a:t>Deforestation and urban development</a:t>
            </a:r>
          </a:p>
          <a:p>
            <a:r>
              <a:rPr lang="en-US" dirty="0"/>
              <a:t>Humidity</a:t>
            </a:r>
          </a:p>
          <a:p>
            <a:r>
              <a:rPr lang="en-US" dirty="0"/>
              <a:t>Case reporting- simply underreported and we’re catching up?</a:t>
            </a:r>
          </a:p>
          <a:p>
            <a:r>
              <a:rPr lang="en-US" dirty="0"/>
              <a:t>Varying levels of reporting</a:t>
            </a:r>
          </a:p>
          <a:p>
            <a:r>
              <a:rPr lang="en-US" dirty="0"/>
              <a:t>Human patterns- spending more time outdoors, travelling?</a:t>
            </a:r>
          </a:p>
        </p:txBody>
      </p:sp>
    </p:spTree>
    <p:extLst>
      <p:ext uri="{BB962C8B-B14F-4D97-AF65-F5344CB8AC3E}">
        <p14:creationId xmlns:p14="http://schemas.microsoft.com/office/powerpoint/2010/main" val="147963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34F9B4-D8A5-7345-ABD7-6E978706215F}"/>
              </a:ext>
            </a:extLst>
          </p:cNvPr>
          <p:cNvSpPr>
            <a:spLocks noGrp="1"/>
          </p:cNvSpPr>
          <p:nvPr>
            <p:ph sz="half" idx="2"/>
          </p:nvPr>
        </p:nvSpPr>
        <p:spPr/>
        <p:txBody>
          <a:bodyPr/>
          <a:lstStyle/>
          <a:p>
            <a:r>
              <a:rPr lang="en-US" dirty="0"/>
              <a:t>Increase customer satisfaction by 2%</a:t>
            </a:r>
          </a:p>
          <a:p>
            <a:r>
              <a:rPr lang="en-US" dirty="0"/>
              <a:t>Maintain growth</a:t>
            </a:r>
          </a:p>
        </p:txBody>
      </p:sp>
      <p:sp>
        <p:nvSpPr>
          <p:cNvPr id="3" name="Content Placeholder 2">
            <a:extLst>
              <a:ext uri="{FF2B5EF4-FFF2-40B4-BE49-F238E27FC236}">
                <a16:creationId xmlns:a16="http://schemas.microsoft.com/office/drawing/2014/main" id="{D9EAFE77-0444-B246-AEBE-5CA581CFE60B}"/>
              </a:ext>
            </a:extLst>
          </p:cNvPr>
          <p:cNvSpPr>
            <a:spLocks noGrp="1"/>
          </p:cNvSpPr>
          <p:nvPr>
            <p:ph sz="half" idx="11"/>
          </p:nvPr>
        </p:nvSpPr>
        <p:spPr/>
        <p:txBody>
          <a:bodyPr>
            <a:normAutofit fontScale="92500"/>
          </a:bodyPr>
          <a:lstStyle/>
          <a:p>
            <a:r>
              <a:rPr lang="en-US" dirty="0"/>
              <a:t>Interns begin</a:t>
            </a:r>
          </a:p>
          <a:p>
            <a:r>
              <a:rPr lang="en-US" dirty="0"/>
              <a:t>Indoor rec leagues</a:t>
            </a:r>
          </a:p>
          <a:p>
            <a:r>
              <a:rPr lang="en-US" dirty="0"/>
              <a:t>Chess tournaments</a:t>
            </a:r>
          </a:p>
          <a:p>
            <a:r>
              <a:rPr lang="en-US" dirty="0"/>
              <a:t>Big Game watching party</a:t>
            </a:r>
          </a:p>
          <a:p>
            <a:r>
              <a:rPr lang="en-US" dirty="0"/>
              <a:t>Food drive</a:t>
            </a:r>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757BD433-F753-A14C-A622-12DF34E81632}"/>
              </a:ext>
            </a:extLst>
          </p:cNvPr>
          <p:cNvSpPr>
            <a:spLocks noGrp="1"/>
          </p:cNvSpPr>
          <p:nvPr>
            <p:ph sz="half" idx="13"/>
          </p:nvPr>
        </p:nvSpPr>
        <p:spPr/>
        <p:txBody>
          <a:bodyPr/>
          <a:lstStyle/>
          <a:p>
            <a:r>
              <a:rPr lang="en-US" dirty="0"/>
              <a:t>Decrease the number of rotations by at least 2</a:t>
            </a:r>
          </a:p>
          <a:p>
            <a:r>
              <a:rPr lang="en-US" dirty="0"/>
              <a:t>Ensure the cost of development stays below budget</a:t>
            </a:r>
          </a:p>
          <a:p>
            <a:endParaRPr lang="en-US" dirty="0"/>
          </a:p>
        </p:txBody>
      </p:sp>
      <p:sp>
        <p:nvSpPr>
          <p:cNvPr id="5" name="Title 4">
            <a:extLst>
              <a:ext uri="{FF2B5EF4-FFF2-40B4-BE49-F238E27FC236}">
                <a16:creationId xmlns:a16="http://schemas.microsoft.com/office/drawing/2014/main" id="{AD04CBC4-0243-204C-B5D8-F76B92BCD4CA}"/>
              </a:ext>
            </a:extLst>
          </p:cNvPr>
          <p:cNvSpPr>
            <a:spLocks noGrp="1"/>
          </p:cNvSpPr>
          <p:nvPr>
            <p:ph type="title"/>
          </p:nvPr>
        </p:nvSpPr>
        <p:spPr/>
        <p:txBody>
          <a:bodyPr/>
          <a:lstStyle/>
          <a:p>
            <a:r>
              <a:rPr lang="en-US" dirty="0"/>
              <a:t>Goals for Q2</a:t>
            </a:r>
          </a:p>
        </p:txBody>
      </p:sp>
      <p:sp>
        <p:nvSpPr>
          <p:cNvPr id="6" name="Text Placeholder 5">
            <a:extLst>
              <a:ext uri="{FF2B5EF4-FFF2-40B4-BE49-F238E27FC236}">
                <a16:creationId xmlns:a16="http://schemas.microsoft.com/office/drawing/2014/main" id="{15AB5605-B3B7-E141-AB5F-398267B9504E}"/>
              </a:ext>
            </a:extLst>
          </p:cNvPr>
          <p:cNvSpPr>
            <a:spLocks noGrp="1"/>
          </p:cNvSpPr>
          <p:nvPr>
            <p:ph type="body" sz="quarter" idx="17"/>
          </p:nvPr>
        </p:nvSpPr>
        <p:spPr/>
        <p:txBody>
          <a:bodyPr/>
          <a:lstStyle/>
          <a:p>
            <a:r>
              <a:rPr lang="en-US" dirty="0"/>
              <a:t>Business priorities</a:t>
            </a:r>
          </a:p>
        </p:txBody>
      </p:sp>
      <p:sp>
        <p:nvSpPr>
          <p:cNvPr id="7" name="Text Placeholder 6">
            <a:extLst>
              <a:ext uri="{FF2B5EF4-FFF2-40B4-BE49-F238E27FC236}">
                <a16:creationId xmlns:a16="http://schemas.microsoft.com/office/drawing/2014/main" id="{13A13E55-320B-5B41-907F-2547EC4F810C}"/>
              </a:ext>
            </a:extLst>
          </p:cNvPr>
          <p:cNvSpPr>
            <a:spLocks noGrp="1"/>
          </p:cNvSpPr>
          <p:nvPr>
            <p:ph type="body" sz="quarter" idx="18"/>
          </p:nvPr>
        </p:nvSpPr>
        <p:spPr/>
        <p:txBody>
          <a:bodyPr/>
          <a:lstStyle/>
          <a:p>
            <a:r>
              <a:rPr lang="en-US" dirty="0"/>
              <a:t>Added priorities</a:t>
            </a:r>
          </a:p>
          <a:p>
            <a:endParaRPr lang="en-US" dirty="0"/>
          </a:p>
        </p:txBody>
      </p:sp>
      <p:sp>
        <p:nvSpPr>
          <p:cNvPr id="8" name="Text Placeholder 7">
            <a:extLst>
              <a:ext uri="{FF2B5EF4-FFF2-40B4-BE49-F238E27FC236}">
                <a16:creationId xmlns:a16="http://schemas.microsoft.com/office/drawing/2014/main" id="{0B9BC2B0-6360-2647-AEA6-8AC95387A92E}"/>
              </a:ext>
            </a:extLst>
          </p:cNvPr>
          <p:cNvSpPr>
            <a:spLocks noGrp="1"/>
          </p:cNvSpPr>
          <p:nvPr>
            <p:ph type="body" sz="quarter" idx="19"/>
          </p:nvPr>
        </p:nvSpPr>
        <p:spPr/>
        <p:txBody>
          <a:bodyPr/>
          <a:lstStyle/>
          <a:p>
            <a:r>
              <a:rPr lang="en-US" dirty="0"/>
              <a:t>Employee opportunities</a:t>
            </a:r>
          </a:p>
        </p:txBody>
      </p:sp>
      <p:sp>
        <p:nvSpPr>
          <p:cNvPr id="9" name="Date Placeholder 8">
            <a:extLst>
              <a:ext uri="{FF2B5EF4-FFF2-40B4-BE49-F238E27FC236}">
                <a16:creationId xmlns:a16="http://schemas.microsoft.com/office/drawing/2014/main" id="{97CF5EB7-692B-4869-9AF2-3B67AC2B7061}"/>
              </a:ext>
            </a:extLst>
          </p:cNvPr>
          <p:cNvSpPr>
            <a:spLocks noGrp="1"/>
          </p:cNvSpPr>
          <p:nvPr>
            <p:ph type="dt" sz="half" idx="20"/>
          </p:nvPr>
        </p:nvSpPr>
        <p:spPr/>
        <p:txBody>
          <a:bodyPr/>
          <a:lstStyle/>
          <a:p>
            <a:r>
              <a:rPr lang="en-US"/>
              <a:t>September 3, 20XX </a:t>
            </a:r>
            <a:endParaRPr lang="en-US" dirty="0"/>
          </a:p>
        </p:txBody>
      </p:sp>
      <p:sp>
        <p:nvSpPr>
          <p:cNvPr id="10" name="Footer Placeholder 9">
            <a:extLst>
              <a:ext uri="{FF2B5EF4-FFF2-40B4-BE49-F238E27FC236}">
                <a16:creationId xmlns:a16="http://schemas.microsoft.com/office/drawing/2014/main" id="{210A34DD-3CAE-410D-BA09-9E4DE2EEC040}"/>
              </a:ext>
            </a:extLst>
          </p:cNvPr>
          <p:cNvSpPr>
            <a:spLocks noGrp="1"/>
          </p:cNvSpPr>
          <p:nvPr>
            <p:ph type="ftr" sz="quarter" idx="21"/>
          </p:nvPr>
        </p:nvSpPr>
        <p:spPr/>
        <p:txBody>
          <a:bodyPr/>
          <a:lstStyle/>
          <a:p>
            <a:r>
              <a:rPr lang="en-US">
                <a:solidFill>
                  <a:schemeClr val="bg1"/>
                </a:solidFill>
              </a:rPr>
              <a:t>Annual Review</a:t>
            </a:r>
            <a:endParaRPr lang="en-US" dirty="0">
              <a:solidFill>
                <a:schemeClr val="bg1"/>
              </a:solidFill>
            </a:endParaRPr>
          </a:p>
        </p:txBody>
      </p:sp>
      <p:sp>
        <p:nvSpPr>
          <p:cNvPr id="11" name="Slide Number Placeholder 10">
            <a:extLst>
              <a:ext uri="{FF2B5EF4-FFF2-40B4-BE49-F238E27FC236}">
                <a16:creationId xmlns:a16="http://schemas.microsoft.com/office/drawing/2014/main" id="{00166BBA-67F2-4018-A96E-8101731B482D}"/>
              </a:ext>
            </a:extLst>
          </p:cNvPr>
          <p:cNvSpPr>
            <a:spLocks noGrp="1"/>
          </p:cNvSpPr>
          <p:nvPr>
            <p:ph type="sldNum" sz="quarter" idx="22"/>
          </p:nvPr>
        </p:nvSpPr>
        <p:spPr/>
        <p:txBody>
          <a:bodyPr/>
          <a:lstStyle/>
          <a:p>
            <a:fld id="{7782931A-7D25-4B4B-9464-57AE418934A3}" type="slidenum">
              <a:rPr lang="en-US" smtClean="0"/>
              <a:pPr/>
              <a:t>19</a:t>
            </a:fld>
            <a:endParaRPr lang="en-US"/>
          </a:p>
        </p:txBody>
      </p:sp>
    </p:spTree>
    <p:extLst>
      <p:ext uri="{BB962C8B-B14F-4D97-AF65-F5344CB8AC3E}">
        <p14:creationId xmlns:p14="http://schemas.microsoft.com/office/powerpoint/2010/main" val="3466443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09607A-1079-0440-B136-F827E83999C2}"/>
              </a:ext>
            </a:extLst>
          </p:cNvPr>
          <p:cNvSpPr>
            <a:spLocks noGrp="1"/>
          </p:cNvSpPr>
          <p:nvPr>
            <p:ph type="body" sz="quarter" idx="10"/>
          </p:nvPr>
        </p:nvSpPr>
        <p:spPr>
          <a:xfrm>
            <a:off x="1040894" y="2286000"/>
            <a:ext cx="6952223" cy="2904530"/>
          </a:xfrm>
        </p:spPr>
        <p:txBody>
          <a:bodyPr/>
          <a:lstStyle/>
          <a:p>
            <a:pPr>
              <a:lnSpc>
                <a:spcPct val="110000"/>
              </a:lnSpc>
            </a:pPr>
            <a:r>
              <a:rPr lang="en-US" b="1" dirty="0">
                <a:cs typeface="Calibri"/>
              </a:rPr>
              <a:t>01. Grew up in New York</a:t>
            </a:r>
            <a:endParaRPr lang="en-US" dirty="0">
              <a:cs typeface="Calibri"/>
            </a:endParaRPr>
          </a:p>
          <a:p>
            <a:pPr>
              <a:lnSpc>
                <a:spcPct val="110000"/>
              </a:lnSpc>
            </a:pPr>
            <a:r>
              <a:rPr lang="en-US" b="1" dirty="0">
                <a:cs typeface="Calibri"/>
              </a:rPr>
              <a:t>02. Spent time outdoors</a:t>
            </a:r>
            <a:endParaRPr lang="en-US" dirty="0">
              <a:cs typeface="Calibri"/>
            </a:endParaRPr>
          </a:p>
          <a:p>
            <a:pPr>
              <a:lnSpc>
                <a:spcPct val="110000"/>
              </a:lnSpc>
            </a:pPr>
            <a:r>
              <a:rPr lang="en-US" b="1" dirty="0">
                <a:cs typeface="Calibri"/>
              </a:rPr>
              <a:t>03. Road trips </a:t>
            </a:r>
            <a:endParaRPr lang="en-US" dirty="0">
              <a:cs typeface="Calibri"/>
            </a:endParaRPr>
          </a:p>
          <a:p>
            <a:pPr>
              <a:lnSpc>
                <a:spcPct val="110000"/>
              </a:lnSpc>
            </a:pPr>
            <a:r>
              <a:rPr lang="en-US" b="1" dirty="0">
                <a:cs typeface="Calibri"/>
              </a:rPr>
              <a:t>04. Contracted Lyme disease twice</a:t>
            </a:r>
            <a:endParaRPr lang="en-US" dirty="0">
              <a:cs typeface="Calibri"/>
            </a:endParaRPr>
          </a:p>
          <a:p>
            <a:pPr>
              <a:lnSpc>
                <a:spcPct val="110000"/>
              </a:lnSpc>
            </a:pPr>
            <a:r>
              <a:rPr lang="en-US" b="1" dirty="0">
                <a:cs typeface="Calibri"/>
              </a:rPr>
              <a:t>05. Explore risk in Nashville, TN</a:t>
            </a:r>
            <a:endParaRPr lang="en-US" dirty="0"/>
          </a:p>
          <a:p>
            <a:endParaRPr lang="en-US" dirty="0"/>
          </a:p>
        </p:txBody>
      </p:sp>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b="1" dirty="0"/>
              <a:t>Motivation</a:t>
            </a:r>
          </a:p>
        </p:txBody>
      </p:sp>
      <p:pic>
        <p:nvPicPr>
          <p:cNvPr id="1028" name="Picture 4" descr="Location of Hawthorne, New York">
            <a:extLst>
              <a:ext uri="{FF2B5EF4-FFF2-40B4-BE49-F238E27FC236}">
                <a16:creationId xmlns:a16="http://schemas.microsoft.com/office/drawing/2014/main" id="{1419C0FA-3042-EC48-B7A6-3E721B429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57" y="804040"/>
            <a:ext cx="5694943" cy="505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77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7F85-B014-E54D-AC82-A789515E821B}"/>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8D87CE19-F795-8240-B223-A5CA7C9DE0E5}"/>
              </a:ext>
            </a:extLst>
          </p:cNvPr>
          <p:cNvSpPr>
            <a:spLocks noGrp="1"/>
          </p:cNvSpPr>
          <p:nvPr>
            <p:ph sz="half" idx="1"/>
          </p:nvPr>
        </p:nvSpPr>
        <p:spPr/>
        <p:txBody>
          <a:bodyPr/>
          <a:lstStyle/>
          <a:p>
            <a:r>
              <a:rPr lang="en-US" dirty="0">
                <a:cs typeface="Biome Light" panose="020B0303030204020804" pitchFamily="34" charset="0"/>
              </a:rPr>
              <a:t>Thanks to your commitment and strong work ethic, we know next year will be even better than the last. </a:t>
            </a:r>
          </a:p>
          <a:p>
            <a:endParaRPr lang="en-US" dirty="0">
              <a:cs typeface="Biome Light" panose="020B0303030204020804" pitchFamily="34" charset="0"/>
            </a:endParaRPr>
          </a:p>
          <a:p>
            <a:r>
              <a:rPr lang="en-US" dirty="0">
                <a:cs typeface="Biome Light" panose="020B0303030204020804" pitchFamily="34" charset="0"/>
              </a:rPr>
              <a:t>We look forward to working together. </a:t>
            </a:r>
          </a:p>
          <a:p>
            <a:endParaRPr lang="en-US" dirty="0"/>
          </a:p>
        </p:txBody>
      </p:sp>
      <p:pic>
        <p:nvPicPr>
          <p:cNvPr id="7" name="Picture Placeholder 6" descr="White Darts">
            <a:extLst>
              <a:ext uri="{FF2B5EF4-FFF2-40B4-BE49-F238E27FC236}">
                <a16:creationId xmlns:a16="http://schemas.microsoft.com/office/drawing/2014/main" id="{8A7A839A-FCAC-2F45-B138-DD0DC7C61FB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Content Placeholder 4">
            <a:extLst>
              <a:ext uri="{FF2B5EF4-FFF2-40B4-BE49-F238E27FC236}">
                <a16:creationId xmlns:a16="http://schemas.microsoft.com/office/drawing/2014/main" id="{788D6534-C18A-6F43-BFAE-88E2F83FD9B4}"/>
              </a:ext>
            </a:extLst>
          </p:cNvPr>
          <p:cNvSpPr>
            <a:spLocks noGrp="1"/>
          </p:cNvSpPr>
          <p:nvPr>
            <p:ph sz="quarter" idx="12"/>
          </p:nvPr>
        </p:nvSpPr>
        <p:spPr/>
        <p:txBody>
          <a:bodyPr>
            <a:normAutofit fontScale="92500" lnSpcReduction="10000"/>
          </a:bodyPr>
          <a:lstStyle/>
          <a:p>
            <a:r>
              <a:rPr lang="en-US" b="1" dirty="0"/>
              <a:t>Contoso</a:t>
            </a:r>
            <a:r>
              <a:rPr lang="en-US" dirty="0"/>
              <a:t>      </a:t>
            </a:r>
          </a:p>
          <a:p>
            <a:r>
              <a:rPr lang="en-US" dirty="0"/>
              <a:t>sales@contoso.com</a:t>
            </a:r>
          </a:p>
        </p:txBody>
      </p:sp>
      <p:sp>
        <p:nvSpPr>
          <p:cNvPr id="4" name="Date Placeholder 3">
            <a:extLst>
              <a:ext uri="{FF2B5EF4-FFF2-40B4-BE49-F238E27FC236}">
                <a16:creationId xmlns:a16="http://schemas.microsoft.com/office/drawing/2014/main" id="{D4137C36-233D-4261-A151-481DEB983F84}"/>
              </a:ext>
            </a:extLst>
          </p:cNvPr>
          <p:cNvSpPr>
            <a:spLocks noGrp="1"/>
          </p:cNvSpPr>
          <p:nvPr>
            <p:ph type="dt" sz="half" idx="13"/>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F17CE90-6DC0-4BAD-AFD2-6566038ECD03}"/>
              </a:ext>
            </a:extLst>
          </p:cNvPr>
          <p:cNvSpPr>
            <a:spLocks noGrp="1"/>
          </p:cNvSpPr>
          <p:nvPr>
            <p:ph type="ftr" sz="quarter" idx="14"/>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8A0CAF6B-5914-4E2F-90A1-4B2D92D5ADC0}"/>
              </a:ext>
            </a:extLst>
          </p:cNvPr>
          <p:cNvSpPr>
            <a:spLocks noGrp="1"/>
          </p:cNvSpPr>
          <p:nvPr>
            <p:ph type="sldNum" sz="quarter" idx="15"/>
          </p:nvPr>
        </p:nvSpPr>
        <p:spPr/>
        <p:txBody>
          <a:bodyPr/>
          <a:lstStyle/>
          <a:p>
            <a:fld id="{7782931A-7D25-4B4B-9464-57AE418934A3}" type="slidenum">
              <a:rPr lang="en-US" smtClean="0"/>
              <a:pPr/>
              <a:t>20</a:t>
            </a:fld>
            <a:endParaRPr lang="en-US"/>
          </a:p>
        </p:txBody>
      </p:sp>
    </p:spTree>
    <p:extLst>
      <p:ext uri="{BB962C8B-B14F-4D97-AF65-F5344CB8AC3E}">
        <p14:creationId xmlns:p14="http://schemas.microsoft.com/office/powerpoint/2010/main" val="1743235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715DC6F-052E-4EDE-A74B-047632EA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7" name="Picture 106">
            <a:extLst>
              <a:ext uri="{FF2B5EF4-FFF2-40B4-BE49-F238E27FC236}">
                <a16:creationId xmlns:a16="http://schemas.microsoft.com/office/drawing/2014/main" id="{515B249B-C1B9-4C06-93BC-5B0FE82FC8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9" name="Oval 108">
            <a:extLst>
              <a:ext uri="{FF2B5EF4-FFF2-40B4-BE49-F238E27FC236}">
                <a16:creationId xmlns:a16="http://schemas.microsoft.com/office/drawing/2014/main" id="{5F27C211-3B72-4D83-B617-D63B404AD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1" name="Picture 110">
            <a:extLst>
              <a:ext uri="{FF2B5EF4-FFF2-40B4-BE49-F238E27FC236}">
                <a16:creationId xmlns:a16="http://schemas.microsoft.com/office/drawing/2014/main" id="{063669BB-B593-41AA-88AF-DF4F5E26B3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13" name="Picture 112">
            <a:extLst>
              <a:ext uri="{FF2B5EF4-FFF2-40B4-BE49-F238E27FC236}">
                <a16:creationId xmlns:a16="http://schemas.microsoft.com/office/drawing/2014/main" id="{2A95CA20-A5B7-4232-9498-E1325736C5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15" name="Rectangle 114">
            <a:extLst>
              <a:ext uri="{FF2B5EF4-FFF2-40B4-BE49-F238E27FC236}">
                <a16:creationId xmlns:a16="http://schemas.microsoft.com/office/drawing/2014/main" id="{8B24F55B-6511-4781-950F-F000AB52E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646110" y="954125"/>
            <a:ext cx="9404723" cy="1069486"/>
          </a:xfrm>
        </p:spPr>
        <p:txBody>
          <a:bodyPr vert="horz" lIns="91440" tIns="45720" rIns="91440" bIns="45720" rtlCol="0" anchor="t">
            <a:normAutofit/>
          </a:bodyPr>
          <a:lstStyle/>
          <a:p>
            <a:r>
              <a:rPr lang="en-US" b="1" dirty="0"/>
              <a:t>Questions to Explore</a:t>
            </a:r>
          </a:p>
        </p:txBody>
      </p:sp>
      <p:graphicFrame>
        <p:nvGraphicFramePr>
          <p:cNvPr id="75" name="Content Placeholder 2">
            <a:extLst>
              <a:ext uri="{FF2B5EF4-FFF2-40B4-BE49-F238E27FC236}">
                <a16:creationId xmlns:a16="http://schemas.microsoft.com/office/drawing/2014/main" id="{1E3C8CDD-E2AE-E203-483C-378B35C78B69}"/>
              </a:ext>
            </a:extLst>
          </p:cNvPr>
          <p:cNvGraphicFramePr>
            <a:graphicFrameLocks noGrp="1"/>
          </p:cNvGraphicFramePr>
          <p:nvPr>
            <p:ph sz="half" idx="1"/>
            <p:extLst>
              <p:ext uri="{D42A27DB-BD31-4B8C-83A1-F6EECF244321}">
                <p14:modId xmlns:p14="http://schemas.microsoft.com/office/powerpoint/2010/main" val="2934703163"/>
              </p:ext>
            </p:extLst>
          </p:nvPr>
        </p:nvGraphicFramePr>
        <p:xfrm>
          <a:off x="646110" y="2140084"/>
          <a:ext cx="9791701" cy="42651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78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9BF9-BE3A-8444-BD4C-97AF8ABBD74E}"/>
              </a:ext>
            </a:extLst>
          </p:cNvPr>
          <p:cNvSpPr>
            <a:spLocks noGrp="1"/>
          </p:cNvSpPr>
          <p:nvPr>
            <p:ph type="title"/>
          </p:nvPr>
        </p:nvSpPr>
        <p:spPr/>
        <p:txBody>
          <a:bodyPr/>
          <a:lstStyle/>
          <a:p>
            <a:r>
              <a:rPr lang="en-US" b="1" dirty="0"/>
              <a:t>Data Sources</a:t>
            </a:r>
          </a:p>
        </p:txBody>
      </p:sp>
      <p:sp>
        <p:nvSpPr>
          <p:cNvPr id="14" name="Text Placeholder 5">
            <a:extLst>
              <a:ext uri="{FF2B5EF4-FFF2-40B4-BE49-F238E27FC236}">
                <a16:creationId xmlns:a16="http://schemas.microsoft.com/office/drawing/2014/main" id="{BFB18B20-22EA-4AFA-7A69-BD00A8A53E29}"/>
              </a:ext>
            </a:extLst>
          </p:cNvPr>
          <p:cNvSpPr txBox="1">
            <a:spLocks/>
          </p:cNvSpPr>
          <p:nvPr/>
        </p:nvSpPr>
        <p:spPr>
          <a:xfrm>
            <a:off x="752430" y="2270234"/>
            <a:ext cx="3173184"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sz="2400" b="1" dirty="0">
                <a:solidFill>
                  <a:schemeClr val="tx2"/>
                </a:solidFill>
              </a:rPr>
              <a:t>Centers for Disease Control and Prevention (CDC) </a:t>
            </a:r>
          </a:p>
        </p:txBody>
      </p:sp>
      <p:sp>
        <p:nvSpPr>
          <p:cNvPr id="28" name="Text Placeholder 5">
            <a:extLst>
              <a:ext uri="{FF2B5EF4-FFF2-40B4-BE49-F238E27FC236}">
                <a16:creationId xmlns:a16="http://schemas.microsoft.com/office/drawing/2014/main" id="{0B5AC3D6-A042-E982-6D83-5402F4E2E528}"/>
              </a:ext>
            </a:extLst>
          </p:cNvPr>
          <p:cNvSpPr txBox="1">
            <a:spLocks/>
          </p:cNvSpPr>
          <p:nvPr/>
        </p:nvSpPr>
        <p:spPr>
          <a:xfrm>
            <a:off x="4463742" y="2284307"/>
            <a:ext cx="3406513"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National Centers for Environmental Information</a:t>
            </a:r>
          </a:p>
        </p:txBody>
      </p:sp>
      <p:sp>
        <p:nvSpPr>
          <p:cNvPr id="29" name="Text Placeholder 5">
            <a:extLst>
              <a:ext uri="{FF2B5EF4-FFF2-40B4-BE49-F238E27FC236}">
                <a16:creationId xmlns:a16="http://schemas.microsoft.com/office/drawing/2014/main" id="{452D1C94-F578-18FB-7386-BB46CCA45756}"/>
              </a:ext>
            </a:extLst>
          </p:cNvPr>
          <p:cNvSpPr txBox="1">
            <a:spLocks/>
          </p:cNvSpPr>
          <p:nvPr/>
        </p:nvSpPr>
        <p:spPr>
          <a:xfrm>
            <a:off x="8175056" y="2284307"/>
            <a:ext cx="3173184" cy="1382266"/>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United States Census Bureau</a:t>
            </a:r>
          </a:p>
        </p:txBody>
      </p:sp>
      <p:sp>
        <p:nvSpPr>
          <p:cNvPr id="33" name="Text Placeholder 5">
            <a:extLst>
              <a:ext uri="{FF2B5EF4-FFF2-40B4-BE49-F238E27FC236}">
                <a16:creationId xmlns:a16="http://schemas.microsoft.com/office/drawing/2014/main" id="{0FE48BC3-7503-91E7-AAAD-C1EFC7AE34A0}"/>
              </a:ext>
            </a:extLst>
          </p:cNvPr>
          <p:cNvSpPr txBox="1">
            <a:spLocks/>
          </p:cNvSpPr>
          <p:nvPr/>
        </p:nvSpPr>
        <p:spPr>
          <a:xfrm>
            <a:off x="8219420" y="4064992"/>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population by year </a:t>
            </a:r>
          </a:p>
          <a:p>
            <a:pPr marL="342900" indent="-342900" algn="l">
              <a:buFont typeface="Wingdings 3" charset="2"/>
              <a:buChar char=""/>
            </a:pPr>
            <a:r>
              <a:rPr lang="en-US" dirty="0"/>
              <a:t>State populations by year</a:t>
            </a:r>
          </a:p>
          <a:p>
            <a:pPr marL="342900" indent="-342900" algn="l">
              <a:buFont typeface="Wingdings 3" charset="2"/>
              <a:buChar char=""/>
            </a:pPr>
            <a:r>
              <a:rPr lang="en-US" dirty="0"/>
              <a:t>Tennessee County populations by year</a:t>
            </a:r>
          </a:p>
          <a:p>
            <a:endParaRPr lang="en-US" dirty="0"/>
          </a:p>
        </p:txBody>
      </p:sp>
      <p:sp>
        <p:nvSpPr>
          <p:cNvPr id="36" name="Text Placeholder 5">
            <a:extLst>
              <a:ext uri="{FF2B5EF4-FFF2-40B4-BE49-F238E27FC236}">
                <a16:creationId xmlns:a16="http://schemas.microsoft.com/office/drawing/2014/main" id="{3C6D25C8-4108-4CFE-B52E-469100D5F786}"/>
              </a:ext>
            </a:extLst>
          </p:cNvPr>
          <p:cNvSpPr txBox="1">
            <a:spLocks/>
          </p:cNvSpPr>
          <p:nvPr/>
        </p:nvSpPr>
        <p:spPr>
          <a:xfrm>
            <a:off x="635765" y="4064994"/>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a:solidFill>
                  <a:schemeClr val="tx2"/>
                </a:solidFill>
              </a:rPr>
              <a:t>Case counts by month and year</a:t>
            </a:r>
          </a:p>
          <a:p>
            <a:r>
              <a:rPr lang="en-US" b="1" dirty="0">
                <a:solidFill>
                  <a:schemeClr val="tx2"/>
                </a:solidFill>
              </a:rPr>
              <a:t>Case counts by state</a:t>
            </a:r>
          </a:p>
          <a:p>
            <a:r>
              <a:rPr lang="en-US" b="1" dirty="0">
                <a:solidFill>
                  <a:schemeClr val="tx2"/>
                </a:solidFill>
              </a:rPr>
              <a:t>Case counts by county</a:t>
            </a:r>
          </a:p>
          <a:p>
            <a:pPr marL="0" indent="0" algn="ctr">
              <a:buNone/>
            </a:pPr>
            <a:endParaRPr lang="en-US" b="1" dirty="0">
              <a:solidFill>
                <a:schemeClr val="tx2"/>
              </a:solidFill>
            </a:endParaRPr>
          </a:p>
        </p:txBody>
      </p:sp>
      <p:sp>
        <p:nvSpPr>
          <p:cNvPr id="37" name="Text Placeholder 5">
            <a:extLst>
              <a:ext uri="{FF2B5EF4-FFF2-40B4-BE49-F238E27FC236}">
                <a16:creationId xmlns:a16="http://schemas.microsoft.com/office/drawing/2014/main" id="{89E56CD3-27B9-61B9-C905-7C2CB10EEE31}"/>
              </a:ext>
            </a:extLst>
          </p:cNvPr>
          <p:cNvSpPr txBox="1">
            <a:spLocks/>
          </p:cNvSpPr>
          <p:nvPr/>
        </p:nvSpPr>
        <p:spPr>
          <a:xfrm>
            <a:off x="4463742" y="4064993"/>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average monthly temperatures</a:t>
            </a:r>
          </a:p>
          <a:p>
            <a:pPr marL="342900" indent="-342900" algn="l">
              <a:buFont typeface="Wingdings 3" charset="2"/>
              <a:buChar char=""/>
            </a:pPr>
            <a:r>
              <a:rPr lang="en-US" dirty="0"/>
              <a:t>Regional average temperatures</a:t>
            </a:r>
          </a:p>
          <a:p>
            <a:pPr marL="342900" indent="-342900" algn="l">
              <a:buFont typeface="Wingdings 3" charset="2"/>
              <a:buChar char=""/>
            </a:pPr>
            <a:r>
              <a:rPr lang="en-US" dirty="0"/>
              <a:t>State average temperatures</a:t>
            </a:r>
          </a:p>
          <a:p>
            <a:endParaRPr lang="en-US" dirty="0"/>
          </a:p>
        </p:txBody>
      </p:sp>
    </p:spTree>
    <p:extLst>
      <p:ext uri="{BB962C8B-B14F-4D97-AF65-F5344CB8AC3E}">
        <p14:creationId xmlns:p14="http://schemas.microsoft.com/office/powerpoint/2010/main" val="169679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88B6B-2CE5-FCC2-638D-D63281CCFF8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E2A415-99C8-C3D5-5FBE-527A32068DCF}"/>
              </a:ext>
            </a:extLst>
          </p:cNvPr>
          <p:cNvSpPr>
            <a:spLocks noGrp="1"/>
          </p:cNvSpPr>
          <p:nvPr>
            <p:ph type="title"/>
          </p:nvPr>
        </p:nvSpPr>
        <p:spPr/>
        <p:txBody>
          <a:bodyPr/>
          <a:lstStyle/>
          <a:p>
            <a:r>
              <a:rPr lang="en-US" b="1" dirty="0"/>
              <a:t>Lyme Disease</a:t>
            </a:r>
          </a:p>
        </p:txBody>
      </p:sp>
      <p:sp>
        <p:nvSpPr>
          <p:cNvPr id="26" name="Text Placeholder 1">
            <a:extLst>
              <a:ext uri="{FF2B5EF4-FFF2-40B4-BE49-F238E27FC236}">
                <a16:creationId xmlns:a16="http://schemas.microsoft.com/office/drawing/2014/main" id="{867A491B-E3EF-C557-4D48-BF4C46F882A6}"/>
              </a:ext>
            </a:extLst>
          </p:cNvPr>
          <p:cNvSpPr txBox="1">
            <a:spLocks/>
          </p:cNvSpPr>
          <p:nvPr/>
        </p:nvSpPr>
        <p:spPr>
          <a:xfrm>
            <a:off x="1028700" y="2469346"/>
            <a:ext cx="9868844" cy="338958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pPr>
            <a:r>
              <a:rPr lang="en-US" b="1" dirty="0">
                <a:cs typeface="Calibri"/>
              </a:rPr>
              <a:t>Bacterial infection spread through the bite of blacklegged (Ixodes) ticks</a:t>
            </a:r>
          </a:p>
          <a:p>
            <a:pPr>
              <a:lnSpc>
                <a:spcPct val="110000"/>
              </a:lnSpc>
            </a:pPr>
            <a:r>
              <a:rPr lang="en-US" b="1" dirty="0">
                <a:cs typeface="Calibri"/>
              </a:rPr>
              <a:t>Typical symptoms include fever, headache, fatigue, and a characteristic skin rash </a:t>
            </a:r>
          </a:p>
          <a:p>
            <a:pPr>
              <a:lnSpc>
                <a:spcPct val="110000"/>
              </a:lnSpc>
            </a:pPr>
            <a:r>
              <a:rPr lang="en-US" b="1" dirty="0">
                <a:cs typeface="Calibri"/>
              </a:rPr>
              <a:t>Treated with antibiotics</a:t>
            </a:r>
          </a:p>
          <a:p>
            <a:pPr>
              <a:lnSpc>
                <a:spcPct val="110000"/>
              </a:lnSpc>
            </a:pPr>
            <a:r>
              <a:rPr lang="en-US" b="1" dirty="0">
                <a:cs typeface="Calibri"/>
              </a:rPr>
              <a:t>Untreated can lead to more severe symptoms</a:t>
            </a:r>
          </a:p>
          <a:p>
            <a:pPr>
              <a:lnSpc>
                <a:spcPct val="110000"/>
              </a:lnSpc>
            </a:pPr>
            <a:r>
              <a:rPr lang="en-US" b="1" dirty="0">
                <a:cs typeface="Calibri"/>
              </a:rPr>
              <a:t>Diagnosed based on physical symptoms, possibility of exposure to infected ticks, ruling out other possible cause, and lab test results </a:t>
            </a:r>
          </a:p>
          <a:p>
            <a:pPr>
              <a:lnSpc>
                <a:spcPct val="110000"/>
              </a:lnSpc>
            </a:pPr>
            <a:endParaRPr lang="en-US" dirty="0"/>
          </a:p>
        </p:txBody>
      </p:sp>
    </p:spTree>
    <p:extLst>
      <p:ext uri="{BB962C8B-B14F-4D97-AF65-F5344CB8AC3E}">
        <p14:creationId xmlns:p14="http://schemas.microsoft.com/office/powerpoint/2010/main" val="94455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01261" y="802516"/>
            <a:ext cx="7810500" cy="645284"/>
          </a:xfrm>
        </p:spPr>
        <p:txBody>
          <a:bodyPr/>
          <a:lstStyle/>
          <a:p>
            <a:r>
              <a:rPr lang="en-US" b="1" dirty="0"/>
              <a:t>Blacklegged Ticks</a:t>
            </a:r>
          </a:p>
        </p:txBody>
      </p:sp>
      <p:sp>
        <p:nvSpPr>
          <p:cNvPr id="11" name="Text Placeholder 1">
            <a:extLst>
              <a:ext uri="{FF2B5EF4-FFF2-40B4-BE49-F238E27FC236}">
                <a16:creationId xmlns:a16="http://schemas.microsoft.com/office/drawing/2014/main" id="{2784D6F7-C543-31B7-9E3D-AAD36D5081EC}"/>
              </a:ext>
            </a:extLst>
          </p:cNvPr>
          <p:cNvSpPr txBox="1">
            <a:spLocks/>
          </p:cNvSpPr>
          <p:nvPr/>
        </p:nvSpPr>
        <p:spPr>
          <a:xfrm>
            <a:off x="508438" y="2914201"/>
            <a:ext cx="4063562" cy="189741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bg1"/>
                </a:solidFill>
                <a:cs typeface="Calibri"/>
              </a:rPr>
              <a:t>Found most commonly in forested areas </a:t>
            </a:r>
          </a:p>
          <a:p>
            <a:pPr>
              <a:lnSpc>
                <a:spcPct val="110000"/>
              </a:lnSpc>
              <a:buClr>
                <a:schemeClr val="tx2"/>
              </a:buClr>
            </a:pPr>
            <a:r>
              <a:rPr lang="en-US" b="1" dirty="0">
                <a:solidFill>
                  <a:schemeClr val="bg1"/>
                </a:solidFill>
                <a:cs typeface="Calibri"/>
              </a:rPr>
              <a:t>2 to 3 year lifespan</a:t>
            </a:r>
          </a:p>
          <a:p>
            <a:pPr>
              <a:lnSpc>
                <a:spcPct val="110000"/>
              </a:lnSpc>
              <a:buClr>
                <a:schemeClr val="tx2"/>
              </a:buClr>
            </a:pPr>
            <a:r>
              <a:rPr lang="en-US" b="1" dirty="0">
                <a:solidFill>
                  <a:schemeClr val="bg1"/>
                </a:solidFill>
                <a:cs typeface="Calibri"/>
              </a:rPr>
              <a:t>4 life stages</a:t>
            </a:r>
          </a:p>
          <a:p>
            <a:pPr>
              <a:lnSpc>
                <a:spcPct val="110000"/>
              </a:lnSpc>
              <a:buClr>
                <a:schemeClr val="tx2"/>
              </a:buClr>
            </a:pPr>
            <a:endParaRPr lang="en-US" dirty="0"/>
          </a:p>
        </p:txBody>
      </p:sp>
      <p:sp>
        <p:nvSpPr>
          <p:cNvPr id="13" name="Text Placeholder 1">
            <a:extLst>
              <a:ext uri="{FF2B5EF4-FFF2-40B4-BE49-F238E27FC236}">
                <a16:creationId xmlns:a16="http://schemas.microsoft.com/office/drawing/2014/main" id="{C91C06DE-97A2-CD9F-EDB8-29E4A9C0FFBC}"/>
              </a:ext>
            </a:extLst>
          </p:cNvPr>
          <p:cNvSpPr txBox="1">
            <a:spLocks/>
          </p:cNvSpPr>
          <p:nvPr/>
        </p:nvSpPr>
        <p:spPr>
          <a:xfrm>
            <a:off x="7141779" y="3567745"/>
            <a:ext cx="4541783" cy="248773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endParaRPr lang="en-US" dirty="0"/>
          </a:p>
        </p:txBody>
      </p:sp>
      <p:pic>
        <p:nvPicPr>
          <p:cNvPr id="2054" name="Picture 6" descr="All life stages of Ixodes scapularis—larva, nymph, adult male, and adult female. Dime in corner for scale.">
            <a:extLst>
              <a:ext uri="{FF2B5EF4-FFF2-40B4-BE49-F238E27FC236}">
                <a16:creationId xmlns:a16="http://schemas.microsoft.com/office/drawing/2014/main" id="{19E9C623-7318-0D67-8E6A-9D2992266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125" y="2443654"/>
            <a:ext cx="7334437" cy="361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43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BB335-2462-3D47-A2A8-85BA2D85C19B}"/>
              </a:ext>
            </a:extLst>
          </p:cNvPr>
          <p:cNvSpPr>
            <a:spLocks noGrp="1"/>
          </p:cNvSpPr>
          <p:nvPr>
            <p:ph type="title"/>
          </p:nvPr>
        </p:nvSpPr>
        <p:spPr/>
        <p:txBody>
          <a:bodyPr/>
          <a:lstStyle/>
          <a:p>
            <a:r>
              <a:rPr lang="en-US" b="1" dirty="0"/>
              <a:t>Tick Life Cycle</a:t>
            </a:r>
          </a:p>
        </p:txBody>
      </p:sp>
      <p:pic>
        <p:nvPicPr>
          <p:cNvPr id="18" name="Picture 17">
            <a:extLst>
              <a:ext uri="{FF2B5EF4-FFF2-40B4-BE49-F238E27FC236}">
                <a16:creationId xmlns:a16="http://schemas.microsoft.com/office/drawing/2014/main" id="{1DE7C629-D11A-7740-A175-1CC723B44F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20646" y="882869"/>
            <a:ext cx="5837107" cy="5539170"/>
          </a:xfrm>
          <a:prstGeom prst="rect">
            <a:avLst/>
          </a:prstGeom>
        </p:spPr>
      </p:pic>
      <p:sp>
        <p:nvSpPr>
          <p:cNvPr id="22" name="Text Placeholder 1">
            <a:extLst>
              <a:ext uri="{FF2B5EF4-FFF2-40B4-BE49-F238E27FC236}">
                <a16:creationId xmlns:a16="http://schemas.microsoft.com/office/drawing/2014/main" id="{75D4B498-3DD5-0DE7-73E7-0CD80726AFBB}"/>
              </a:ext>
            </a:extLst>
          </p:cNvPr>
          <p:cNvSpPr txBox="1">
            <a:spLocks noGrp="1"/>
          </p:cNvSpPr>
          <p:nvPr>
            <p:ph sz="half" idx="2"/>
          </p:nvPr>
        </p:nvSpPr>
        <p:spPr>
          <a:xfrm>
            <a:off x="1036637" y="3052762"/>
            <a:ext cx="3961031" cy="2806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b="1" dirty="0">
                <a:solidFill>
                  <a:schemeClr val="tx2"/>
                </a:solidFill>
                <a:cs typeface="Calibri"/>
              </a:rPr>
              <a:t>Require a blood meal</a:t>
            </a:r>
          </a:p>
          <a:p>
            <a:pPr>
              <a:lnSpc>
                <a:spcPct val="110000"/>
              </a:lnSpc>
              <a:buClr>
                <a:schemeClr val="tx2"/>
              </a:buClr>
            </a:pPr>
            <a:r>
              <a:rPr lang="en-US" b="1" dirty="0">
                <a:solidFill>
                  <a:schemeClr val="tx2"/>
                </a:solidFill>
                <a:cs typeface="Calibri"/>
              </a:rPr>
              <a:t>Smaller animals infect the ticks</a:t>
            </a:r>
          </a:p>
          <a:p>
            <a:pPr>
              <a:lnSpc>
                <a:spcPct val="110000"/>
              </a:lnSpc>
              <a:buClr>
                <a:schemeClr val="tx2"/>
              </a:buClr>
            </a:pPr>
            <a:r>
              <a:rPr lang="en-US" b="1" dirty="0">
                <a:solidFill>
                  <a:schemeClr val="tx2"/>
                </a:solidFill>
                <a:cs typeface="Calibri"/>
              </a:rPr>
              <a:t>Attach for at least 24 hours</a:t>
            </a:r>
          </a:p>
          <a:p>
            <a:pPr>
              <a:lnSpc>
                <a:spcPct val="110000"/>
              </a:lnSpc>
              <a:buClr>
                <a:schemeClr val="tx2"/>
              </a:buClr>
            </a:pPr>
            <a:endParaRPr lang="en-US" dirty="0"/>
          </a:p>
        </p:txBody>
      </p:sp>
    </p:spTree>
    <p:extLst>
      <p:ext uri="{BB962C8B-B14F-4D97-AF65-F5344CB8AC3E}">
        <p14:creationId xmlns:p14="http://schemas.microsoft.com/office/powerpoint/2010/main" val="362276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D0CB3-2B8D-E3B1-2C84-9B21562E0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95071-8A91-5E5B-97D7-8CF9C5E8CB67}"/>
              </a:ext>
            </a:extLst>
          </p:cNvPr>
          <p:cNvSpPr>
            <a:spLocks noGrp="1"/>
          </p:cNvSpPr>
          <p:nvPr>
            <p:ph type="title"/>
          </p:nvPr>
        </p:nvSpPr>
        <p:spPr>
          <a:xfrm>
            <a:off x="2190749" y="241788"/>
            <a:ext cx="7810500" cy="645284"/>
          </a:xfrm>
        </p:spPr>
        <p:txBody>
          <a:bodyPr/>
          <a:lstStyle/>
          <a:p>
            <a:r>
              <a:rPr lang="en-US" b="1" dirty="0"/>
              <a:t>US Case Counts (1996-2023)</a:t>
            </a:r>
          </a:p>
        </p:txBody>
      </p:sp>
      <p:pic>
        <p:nvPicPr>
          <p:cNvPr id="4" name="Picture 3">
            <a:extLst>
              <a:ext uri="{FF2B5EF4-FFF2-40B4-BE49-F238E27FC236}">
                <a16:creationId xmlns:a16="http://schemas.microsoft.com/office/drawing/2014/main" id="{A6A20E72-C834-E729-F2FE-6134836016CD}"/>
              </a:ext>
            </a:extLst>
          </p:cNvPr>
          <p:cNvPicPr>
            <a:picLocks noChangeAspect="1"/>
          </p:cNvPicPr>
          <p:nvPr/>
        </p:nvPicPr>
        <p:blipFill>
          <a:blip r:embed="rId3"/>
          <a:stretch>
            <a:fillRect/>
          </a:stretch>
        </p:blipFill>
        <p:spPr>
          <a:xfrm>
            <a:off x="743606" y="1150883"/>
            <a:ext cx="10704787" cy="5354970"/>
          </a:xfrm>
          <a:prstGeom prst="rect">
            <a:avLst/>
          </a:prstGeom>
        </p:spPr>
      </p:pic>
    </p:spTree>
    <p:extLst>
      <p:ext uri="{BB962C8B-B14F-4D97-AF65-F5344CB8AC3E}">
        <p14:creationId xmlns:p14="http://schemas.microsoft.com/office/powerpoint/2010/main" val="155499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C09FF-BBC9-49E1-0D33-D00DCD3CE2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F52284-FAB2-F96C-B0B5-8C2B6311873D}"/>
              </a:ext>
            </a:extLst>
          </p:cNvPr>
          <p:cNvSpPr>
            <a:spLocks noGrp="1"/>
          </p:cNvSpPr>
          <p:nvPr>
            <p:ph type="title"/>
          </p:nvPr>
        </p:nvSpPr>
        <p:spPr>
          <a:xfrm>
            <a:off x="886811" y="226557"/>
            <a:ext cx="7810500" cy="645284"/>
          </a:xfrm>
        </p:spPr>
        <p:txBody>
          <a:bodyPr/>
          <a:lstStyle/>
          <a:p>
            <a:r>
              <a:rPr lang="en-US" b="1" dirty="0"/>
              <a:t>2008</a:t>
            </a:r>
          </a:p>
        </p:txBody>
      </p:sp>
      <p:pic>
        <p:nvPicPr>
          <p:cNvPr id="9" name="Content Placeholder 8">
            <a:extLst>
              <a:ext uri="{FF2B5EF4-FFF2-40B4-BE49-F238E27FC236}">
                <a16:creationId xmlns:a16="http://schemas.microsoft.com/office/drawing/2014/main" id="{240FCCCE-8D77-D3B0-7D79-A84CE69BD419}"/>
              </a:ext>
            </a:extLst>
          </p:cNvPr>
          <p:cNvPicPr>
            <a:picLocks noGrp="1" noChangeAspect="1"/>
          </p:cNvPicPr>
          <p:nvPr>
            <p:ph sz="half" idx="2"/>
          </p:nvPr>
        </p:nvPicPr>
        <p:blipFill>
          <a:blip r:embed="rId3"/>
          <a:stretch>
            <a:fillRect/>
          </a:stretch>
        </p:blipFill>
        <p:spPr>
          <a:xfrm>
            <a:off x="1275064" y="1057667"/>
            <a:ext cx="9641872" cy="5295834"/>
          </a:xfrm>
          <a:prstGeom prst="rect">
            <a:avLst/>
          </a:prstGeom>
        </p:spPr>
      </p:pic>
    </p:spTree>
    <p:extLst>
      <p:ext uri="{BB962C8B-B14F-4D97-AF65-F5344CB8AC3E}">
        <p14:creationId xmlns:p14="http://schemas.microsoft.com/office/powerpoint/2010/main" val="32622985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975AF8-B1C6-436B-A274-2C3ADC779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4273A0-A4DF-47AA-BF1F-8758123399C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2F651C-E5DA-470F-A6A6-D70E9A5EBF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3245</TotalTime>
  <Words>2240</Words>
  <Application>Microsoft Office PowerPoint</Application>
  <PresentationFormat>Widescreen</PresentationFormat>
  <Paragraphs>201</Paragraphs>
  <Slides>20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Biome Light</vt:lpstr>
      <vt:lpstr>Calibri</vt:lpstr>
      <vt:lpstr>Century Gothic</vt:lpstr>
      <vt:lpstr>Wingdings</vt:lpstr>
      <vt:lpstr>Wingdings 3</vt:lpstr>
      <vt:lpstr>Ion</vt:lpstr>
      <vt:lpstr>Lyme Disease: Case Trends, Climate, and Risk Across the U.S.</vt:lpstr>
      <vt:lpstr>Motivation</vt:lpstr>
      <vt:lpstr>Questions to Explore</vt:lpstr>
      <vt:lpstr>Data Sources</vt:lpstr>
      <vt:lpstr>Lyme Disease</vt:lpstr>
      <vt:lpstr>Blacklegged Ticks</vt:lpstr>
      <vt:lpstr>Tick Life Cycle</vt:lpstr>
      <vt:lpstr>US Case Counts (1996-2023)</vt:lpstr>
      <vt:lpstr>2008</vt:lpstr>
      <vt:lpstr> States with the Highest Counts in 2008</vt:lpstr>
      <vt:lpstr>PowerPoint Presentation</vt:lpstr>
      <vt:lpstr>PowerPoint Presentation</vt:lpstr>
      <vt:lpstr>PowerPoint Presentation</vt:lpstr>
      <vt:lpstr>PowerPoint Presentation</vt:lpstr>
      <vt:lpstr>Our team</vt:lpstr>
      <vt:lpstr>Goals for Q1</vt:lpstr>
      <vt:lpstr>Goals for Q1</vt:lpstr>
      <vt:lpstr>Other things to explore</vt:lpstr>
      <vt:lpstr>Goals for Q2</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Zapata</dc:creator>
  <cp:lastModifiedBy>Daniel Zapata</cp:lastModifiedBy>
  <cp:revision>21</cp:revision>
  <dcterms:created xsi:type="dcterms:W3CDTF">2025-08-19T15:11:09Z</dcterms:created>
  <dcterms:modified xsi:type="dcterms:W3CDTF">2025-08-21T21:16:49Z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